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70" r:id="rId5"/>
    <p:sldId id="271" r:id="rId6"/>
    <p:sldId id="295" r:id="rId7"/>
    <p:sldId id="269" r:id="rId8"/>
    <p:sldId id="272" r:id="rId9"/>
    <p:sldId id="259" r:id="rId10"/>
    <p:sldId id="273" r:id="rId11"/>
    <p:sldId id="274" r:id="rId12"/>
    <p:sldId id="276" r:id="rId13"/>
    <p:sldId id="265" r:id="rId14"/>
    <p:sldId id="278" r:id="rId15"/>
    <p:sldId id="258" r:id="rId16"/>
    <p:sldId id="281" r:id="rId17"/>
    <p:sldId id="280" r:id="rId18"/>
    <p:sldId id="277" r:id="rId19"/>
    <p:sldId id="297" r:id="rId20"/>
    <p:sldId id="282" r:id="rId21"/>
    <p:sldId id="285" r:id="rId22"/>
    <p:sldId id="284" r:id="rId23"/>
    <p:sldId id="296" r:id="rId24"/>
    <p:sldId id="287" r:id="rId25"/>
    <p:sldId id="291" r:id="rId26"/>
    <p:sldId id="288" r:id="rId27"/>
    <p:sldId id="289" r:id="rId28"/>
    <p:sldId id="263" r:id="rId29"/>
    <p:sldId id="290" r:id="rId30"/>
    <p:sldId id="292" r:id="rId31"/>
    <p:sldId id="293" r:id="rId32"/>
    <p:sldId id="294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Q76PCQBH\Trainee's%20activity%20tracker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7"/>
                <c:pt idx="0">
                  <c:v>Alexander Rudoy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table'!$B$23:$H$23</c:f>
              <c:numCache>
                <c:formatCode>General</c:formatCode>
                <c:ptCount val="7"/>
                <c:pt idx="0" formatCode="0.0">
                  <c:v>17.285714285714285</c:v>
                </c:pt>
              </c:numCache>
            </c:numRef>
          </c:val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7"/>
                <c:pt idx="0">
                  <c:v>Viktor Shustov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table'!$I$23:$O$23</c:f>
              <c:numCache>
                <c:formatCode>General</c:formatCode>
                <c:ptCount val="7"/>
                <c:pt idx="0" formatCode="0.0">
                  <c:v>14.385714285714286</c:v>
                </c:pt>
              </c:numCache>
            </c:numRef>
          </c:val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7"/>
                <c:pt idx="0">
                  <c:v>M. Ambrushkevich
EXPELED 24.04.15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table'!$P$23:$V$23</c:f>
              <c:numCache>
                <c:formatCode>General</c:formatCode>
                <c:ptCount val="7"/>
                <c:pt idx="0" formatCode="0.0">
                  <c:v>13.133333333333333</c:v>
                </c:pt>
              </c:numCache>
            </c:numRef>
          </c:val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7"/>
                <c:pt idx="0">
                  <c:v>Sergey Manakov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table'!$W$23:$AC$23</c:f>
              <c:numCache>
                <c:formatCode>General</c:formatCode>
                <c:ptCount val="7"/>
                <c:pt idx="0" formatCode="0.0">
                  <c:v>14.514285714285716</c:v>
                </c:pt>
              </c:numCache>
            </c:numRef>
          </c:val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7"/>
                <c:pt idx="0">
                  <c:v>Kristina Simakova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table'!$AD$23:$AJ$23</c:f>
              <c:numCache>
                <c:formatCode>General</c:formatCode>
                <c:ptCount val="7"/>
                <c:pt idx="0" formatCode="0.0">
                  <c:v>15.585714285714285</c:v>
                </c:pt>
              </c:numCache>
            </c:numRef>
          </c:val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7"/>
                <c:pt idx="0">
                  <c:v>Katerina Khaltaeva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table'!$AK$23:$AQ$23</c:f>
              <c:numCache>
                <c:formatCode>General</c:formatCode>
                <c:ptCount val="7"/>
                <c:pt idx="0" formatCode="0.0">
                  <c:v>14.057142857142859</c:v>
                </c:pt>
              </c:numCache>
            </c:numRef>
          </c:val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7"/>
                <c:pt idx="0">
                  <c:v>Maria Muravetskaya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table'!$B$42:$H$42</c:f>
              <c:numCache>
                <c:formatCode>General</c:formatCode>
                <c:ptCount val="7"/>
                <c:pt idx="0" formatCode="0.0">
                  <c:v>15.471428571428572</c:v>
                </c:pt>
              </c:numCache>
            </c:numRef>
          </c:val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7"/>
                <c:pt idx="0">
                  <c:v>Alexander Vshivkov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table'!$I$42:$O$42</c:f>
              <c:numCache>
                <c:formatCode>General</c:formatCode>
                <c:ptCount val="7"/>
                <c:pt idx="0" formatCode="0.0">
                  <c:v>15.928571428571427</c:v>
                </c:pt>
              </c:numCache>
            </c:numRef>
          </c:val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7"/>
                <c:pt idx="0">
                  <c:v>Elena Chischenko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table'!$P$42:$V$42</c:f>
              <c:numCache>
                <c:formatCode>General</c:formatCode>
                <c:ptCount val="7"/>
                <c:pt idx="0" formatCode="0.0">
                  <c:v>15.514285714285716</c:v>
                </c:pt>
              </c:numCache>
            </c:numRef>
          </c:val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7"/>
                <c:pt idx="0">
                  <c:v>Angelina Karpenko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table'!$W$42:$AC$42</c:f>
              <c:numCache>
                <c:formatCode>General</c:formatCode>
                <c:ptCount val="7"/>
                <c:pt idx="0" formatCode="0.0">
                  <c:v>15.828571428571427</c:v>
                </c:pt>
              </c:numCache>
            </c:numRef>
          </c:val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7"/>
                <c:pt idx="0">
                  <c:v>Natalya Ishutina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table'!$AD$42:$AJ$42</c:f>
              <c:numCache>
                <c:formatCode>General</c:formatCode>
                <c:ptCount val="7"/>
                <c:pt idx="0" formatCode="0.0">
                  <c:v>14.214285714285715</c:v>
                </c:pt>
              </c:numCache>
            </c:numRef>
          </c:val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7"/>
                <c:pt idx="0">
                  <c:v>#ССЫЛКА!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table'!$AK$42:$AQ$42</c:f>
              <c:numCache>
                <c:formatCode>General</c:formatCode>
                <c:ptCount val="7"/>
                <c:pt idx="0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182528"/>
        <c:axId val="310190688"/>
      </c:barChart>
      <c:catAx>
        <c:axId val="3101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190688"/>
        <c:crosses val="autoZero"/>
        <c:auto val="1"/>
        <c:lblAlgn val="ctr"/>
        <c:lblOffset val="100"/>
        <c:noMultiLvlLbl val="0"/>
      </c:catAx>
      <c:valAx>
        <c:axId val="3101906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10182528"/>
        <c:crosses val="autoZero"/>
        <c:crossBetween val="between"/>
      </c:valAx>
    </c:plotArea>
    <c:legend>
      <c:legendPos val="r"/>
      <c:legendEntry>
        <c:idx val="1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cat>
            <c:numRef>
              <c:f>'[Trainee''s activity tracker 2015.xlsx]Performance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184160"/>
        <c:axId val="310184704"/>
      </c:lineChart>
      <c:catAx>
        <c:axId val="3101841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0184704"/>
        <c:crosses val="autoZero"/>
        <c:auto val="1"/>
        <c:lblAlgn val="ctr"/>
        <c:lblOffset val="100"/>
        <c:noMultiLvlLbl val="0"/>
      </c:catAx>
      <c:valAx>
        <c:axId val="31018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18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35445222125014"/>
          <c:y val="0.34777615283200503"/>
          <c:w val="0.17538628851949062"/>
          <c:h val="0.26235698347511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185792"/>
        <c:axId val="310186336"/>
      </c:lineChart>
      <c:catAx>
        <c:axId val="3101857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310186336"/>
        <c:crosses val="autoZero"/>
        <c:auto val="1"/>
        <c:lblAlgn val="ctr"/>
        <c:lblOffset val="100"/>
        <c:noMultiLvlLbl val="0"/>
      </c:catAx>
      <c:valAx>
        <c:axId val="3101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18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129168"/>
        <c:axId val="2021130800"/>
      </c:lineChart>
      <c:catAx>
        <c:axId val="2021129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2021130800"/>
        <c:crosses val="autoZero"/>
        <c:auto val="1"/>
        <c:lblAlgn val="ctr"/>
        <c:lblOffset val="100"/>
        <c:noMultiLvlLbl val="0"/>
      </c:catAx>
      <c:valAx>
        <c:axId val="202113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112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GROUP DYNAMICS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840511869217829E-2"/>
          <c:y val="0.30751984347418188"/>
          <c:w val="0.86905950938603838"/>
          <c:h val="0.56149882523341033"/>
        </c:manualLayout>
      </c:layout>
      <c:lineChart>
        <c:grouping val="standard"/>
        <c:varyColors val="0"/>
        <c:ser>
          <c:idx val="0"/>
          <c:order val="0"/>
          <c:tx>
            <c:v>LOXI</c:v>
          </c:tx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table'!$AY$27:$AY$40</c:f>
              <c:numCache>
                <c:formatCode>0.0</c:formatCode>
                <c:ptCount val="14"/>
                <c:pt idx="0">
                  <c:v>11.266666666666666</c:v>
                </c:pt>
                <c:pt idx="1">
                  <c:v>12.833333333333332</c:v>
                </c:pt>
                <c:pt idx="2">
                  <c:v>12.566666666666666</c:v>
                </c:pt>
                <c:pt idx="3">
                  <c:v>12.716666666666665</c:v>
                </c:pt>
                <c:pt idx="4">
                  <c:v>14.333333333333332</c:v>
                </c:pt>
                <c:pt idx="5">
                  <c:v>13.05</c:v>
                </c:pt>
                <c:pt idx="6">
                  <c:v>12.683333333333334</c:v>
                </c:pt>
                <c:pt idx="7">
                  <c:v>13.15</c:v>
                </c:pt>
                <c:pt idx="8">
                  <c:v>12.883333333333335</c:v>
                </c:pt>
                <c:pt idx="9">
                  <c:v>12.566666666666666</c:v>
                </c:pt>
                <c:pt idx="10">
                  <c:v>13.400000000000002</c:v>
                </c:pt>
                <c:pt idx="11">
                  <c:v>13.7</c:v>
                </c:pt>
                <c:pt idx="12">
                  <c:v>14.833333333333334</c:v>
                </c:pt>
                <c:pt idx="13">
                  <c:v>14.833333333333334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119920"/>
        <c:axId val="2021131888"/>
      </c:lineChart>
      <c:catAx>
        <c:axId val="202111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1131888"/>
        <c:crosses val="autoZero"/>
        <c:auto val="1"/>
        <c:lblAlgn val="ctr"/>
        <c:lblOffset val="100"/>
        <c:noMultiLvlLbl val="0"/>
      </c:catAx>
      <c:valAx>
        <c:axId val="20211318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21119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17215157728344E-2"/>
          <c:y val="4.4627209325315206E-2"/>
          <c:w val="0.71916359367891747"/>
          <c:h val="0.89980078346718817"/>
        </c:manualLayout>
      </c:layout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1"/>
                <c:pt idx="0">
                  <c:v>Viktor Shustov</c:v>
                </c:pt>
              </c:strCache>
            </c:strRef>
          </c:tx>
          <c:val>
            <c:numRef>
              <c:f>'[Trainee''s activity tracker 2015 (1).xlsx]Performance table'!$O$8:$O$21</c:f>
              <c:numCache>
                <c:formatCode>General</c:formatCode>
                <c:ptCount val="14"/>
                <c:pt idx="0">
                  <c:v>9.4</c:v>
                </c:pt>
                <c:pt idx="1">
                  <c:v>14</c:v>
                </c:pt>
                <c:pt idx="2">
                  <c:v>13.6</c:v>
                </c:pt>
                <c:pt idx="3">
                  <c:v>13.6</c:v>
                </c:pt>
                <c:pt idx="4">
                  <c:v>14</c:v>
                </c:pt>
                <c:pt idx="5">
                  <c:v>13.6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14.2</c:v>
                </c:pt>
                <c:pt idx="11">
                  <c:v>15.4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1"/>
                <c:pt idx="0">
                  <c:v>M. Ambrushkevich
EXPELED 24.04.15</c:v>
                </c:pt>
              </c:strCache>
            </c:strRef>
          </c:tx>
          <c:val>
            <c:numRef>
              <c:f>'[Trainee''s activity tracker 2015 (1).xlsx]Performance table'!$V$8:$V$21</c:f>
              <c:numCache>
                <c:formatCode>General</c:formatCode>
                <c:ptCount val="14"/>
                <c:pt idx="0">
                  <c:v>12</c:v>
                </c:pt>
                <c:pt idx="1">
                  <c:v>14</c:v>
                </c:pt>
                <c:pt idx="2">
                  <c:v>10.8</c:v>
                </c:pt>
                <c:pt idx="3">
                  <c:v>12</c:v>
                </c:pt>
                <c:pt idx="4">
                  <c:v>16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1"/>
                <c:pt idx="0">
                  <c:v>Sergey Manakov</c:v>
                </c:pt>
              </c:strCache>
            </c:strRef>
          </c:tx>
          <c:val>
            <c:numRef>
              <c:f>'[Trainee''s activity tracker 2015 (1).xlsx]Performance table'!$AC$8:$AC$21</c:f>
              <c:numCache>
                <c:formatCode>General</c:formatCode>
                <c:ptCount val="14"/>
                <c:pt idx="0">
                  <c:v>7.2</c:v>
                </c:pt>
                <c:pt idx="1">
                  <c:v>10</c:v>
                </c:pt>
                <c:pt idx="2">
                  <c:v>11.4</c:v>
                </c:pt>
                <c:pt idx="3">
                  <c:v>14</c:v>
                </c:pt>
                <c:pt idx="4">
                  <c:v>16</c:v>
                </c:pt>
                <c:pt idx="5">
                  <c:v>15.4</c:v>
                </c:pt>
                <c:pt idx="6">
                  <c:v>16</c:v>
                </c:pt>
                <c:pt idx="7">
                  <c:v>15.4</c:v>
                </c:pt>
                <c:pt idx="8">
                  <c:v>15.8</c:v>
                </c:pt>
                <c:pt idx="9">
                  <c:v>15.2</c:v>
                </c:pt>
                <c:pt idx="10">
                  <c:v>15.2</c:v>
                </c:pt>
                <c:pt idx="11">
                  <c:v>15.6</c:v>
                </c:pt>
                <c:pt idx="12">
                  <c:v>18</c:v>
                </c:pt>
                <c:pt idx="13">
                  <c:v>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1"/>
                <c:pt idx="0">
                  <c:v>Kristina Simakova</c:v>
                </c:pt>
              </c:strCache>
            </c:strRef>
          </c:tx>
          <c:val>
            <c:numRef>
              <c:f>'[Trainee''s activity tracker 2015 (1).xlsx]Performance table'!$AJ$8:$AJ$21</c:f>
              <c:numCache>
                <c:formatCode>General</c:formatCode>
                <c:ptCount val="14"/>
                <c:pt idx="0">
                  <c:v>11.2</c:v>
                </c:pt>
                <c:pt idx="1">
                  <c:v>16</c:v>
                </c:pt>
                <c:pt idx="2">
                  <c:v>15.4</c:v>
                </c:pt>
                <c:pt idx="3">
                  <c:v>15</c:v>
                </c:pt>
                <c:pt idx="4">
                  <c:v>16</c:v>
                </c:pt>
                <c:pt idx="5">
                  <c:v>13.6</c:v>
                </c:pt>
                <c:pt idx="6">
                  <c:v>15.2</c:v>
                </c:pt>
                <c:pt idx="7">
                  <c:v>14.4</c:v>
                </c:pt>
                <c:pt idx="8">
                  <c:v>15.8</c:v>
                </c:pt>
                <c:pt idx="9">
                  <c:v>15.4</c:v>
                </c:pt>
                <c:pt idx="10">
                  <c:v>16</c:v>
                </c:pt>
                <c:pt idx="11">
                  <c:v>17.8</c:v>
                </c:pt>
                <c:pt idx="12">
                  <c:v>18.2</c:v>
                </c:pt>
                <c:pt idx="13">
                  <c:v>18.2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val>
            <c:numRef>
              <c:f>'[Trainee''s activity tracker 2015 (1).xlsx]Performance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 (1).xlsx]Performance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 (1).xlsx]Performance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 (1).xlsx]Performance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 (1).xlsx]Performance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 (1).xlsx]Performance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121008"/>
        <c:axId val="2021121552"/>
      </c:lineChart>
      <c:catAx>
        <c:axId val="2021121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21121552"/>
        <c:crosses val="autoZero"/>
        <c:auto val="1"/>
        <c:lblAlgn val="ctr"/>
        <c:lblOffset val="100"/>
        <c:noMultiLvlLbl val="0"/>
      </c:catAx>
      <c:valAx>
        <c:axId val="202112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112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469CB-E430-4AD5-BAFD-9161DFF94A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C6D38-CC1A-4E28-AAB2-4E9BD886FE88}">
      <dgm:prSet phldrT="[Текст]"/>
      <dgm:spPr/>
      <dgm:t>
        <a:bodyPr/>
        <a:lstStyle/>
        <a:p>
          <a:r>
            <a:rPr lang="ru-RU" dirty="0" smtClean="0"/>
            <a:t>Информирование</a:t>
          </a:r>
          <a:endParaRPr lang="ru-RU" dirty="0"/>
        </a:p>
      </dgm:t>
    </dgm:pt>
    <dgm:pt modelId="{6578ABC0-305D-4489-A83F-01176D0FBBD8}" type="parTrans" cxnId="{B0955FC6-6593-44CE-BBE2-B80FBDC55C66}">
      <dgm:prSet/>
      <dgm:spPr/>
      <dgm:t>
        <a:bodyPr/>
        <a:lstStyle/>
        <a:p>
          <a:endParaRPr lang="ru-RU"/>
        </a:p>
      </dgm:t>
    </dgm:pt>
    <dgm:pt modelId="{1E2D10F8-219D-4FF8-A82A-AFFB1481125A}" type="sibTrans" cxnId="{B0955FC6-6593-44CE-BBE2-B80FBDC55C66}">
      <dgm:prSet/>
      <dgm:spPr/>
      <dgm:t>
        <a:bodyPr/>
        <a:lstStyle/>
        <a:p>
          <a:endParaRPr lang="ru-RU"/>
        </a:p>
      </dgm:t>
    </dgm:pt>
    <dgm:pt modelId="{049BD6DD-0188-4F68-9A4A-0E1757765D5F}">
      <dgm:prSet phldrT="[Текст]"/>
      <dgm:spPr/>
      <dgm:t>
        <a:bodyPr/>
        <a:lstStyle/>
        <a:p>
          <a:r>
            <a:rPr lang="ru-RU" dirty="0" smtClean="0"/>
            <a:t>Планирование  деятельности</a:t>
          </a:r>
          <a:endParaRPr lang="ru-RU" dirty="0"/>
        </a:p>
      </dgm:t>
    </dgm:pt>
    <dgm:pt modelId="{76861518-A3F7-4FEC-9985-9973E19E26D5}" type="parTrans" cxnId="{4C7A7330-0CF6-4699-8751-660BB02C2B62}">
      <dgm:prSet/>
      <dgm:spPr/>
      <dgm:t>
        <a:bodyPr/>
        <a:lstStyle/>
        <a:p>
          <a:endParaRPr lang="ru-RU"/>
        </a:p>
      </dgm:t>
    </dgm:pt>
    <dgm:pt modelId="{FD7C9720-2CE3-48C7-A2FA-0035FDDF15F4}" type="sibTrans" cxnId="{4C7A7330-0CF6-4699-8751-660BB02C2B62}">
      <dgm:prSet/>
      <dgm:spPr/>
      <dgm:t>
        <a:bodyPr/>
        <a:lstStyle/>
        <a:p>
          <a:endParaRPr lang="ru-RU"/>
        </a:p>
      </dgm:t>
    </dgm:pt>
    <dgm:pt modelId="{567C81AC-1002-4881-8AD6-4A059540C7C4}">
      <dgm:prSet phldrT="[Текст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FCC5B0D0-F13A-4704-B35F-97C829C29F94}" type="parTrans" cxnId="{7A7B70CB-85AE-450D-92D2-62A46AEB5052}">
      <dgm:prSet/>
      <dgm:spPr/>
      <dgm:t>
        <a:bodyPr/>
        <a:lstStyle/>
        <a:p>
          <a:endParaRPr lang="ru-RU"/>
        </a:p>
      </dgm:t>
    </dgm:pt>
    <dgm:pt modelId="{BA051DE6-D798-416D-9B48-1AD45A58DC3F}" type="sibTrans" cxnId="{7A7B70CB-85AE-450D-92D2-62A46AEB5052}">
      <dgm:prSet/>
      <dgm:spPr/>
      <dgm:t>
        <a:bodyPr/>
        <a:lstStyle/>
        <a:p>
          <a:endParaRPr lang="ru-RU"/>
        </a:p>
      </dgm:t>
    </dgm:pt>
    <dgm:pt modelId="{9A67CB9C-2FBF-428A-9233-0026C30B7248}">
      <dgm:prSet/>
      <dgm:spPr/>
      <dgm:t>
        <a:bodyPr/>
        <a:lstStyle/>
        <a:p>
          <a:r>
            <a:rPr lang="ru-RU" dirty="0" smtClean="0"/>
            <a:t>Исполнение</a:t>
          </a:r>
          <a:endParaRPr lang="ru-RU" dirty="0"/>
        </a:p>
      </dgm:t>
    </dgm:pt>
    <dgm:pt modelId="{BB289E91-A3C7-400E-843C-CB67D89069EF}" type="parTrans" cxnId="{EF052640-3350-4810-81DF-C94B13E18A2F}">
      <dgm:prSet/>
      <dgm:spPr/>
      <dgm:t>
        <a:bodyPr/>
        <a:lstStyle/>
        <a:p>
          <a:endParaRPr lang="ru-RU"/>
        </a:p>
      </dgm:t>
    </dgm:pt>
    <dgm:pt modelId="{2219F97F-B911-48C9-92E0-6C771A81BD68}" type="sibTrans" cxnId="{EF052640-3350-4810-81DF-C94B13E18A2F}">
      <dgm:prSet/>
      <dgm:spPr/>
      <dgm:t>
        <a:bodyPr/>
        <a:lstStyle/>
        <a:p>
          <a:endParaRPr lang="ru-RU"/>
        </a:p>
      </dgm:t>
    </dgm:pt>
    <dgm:pt modelId="{5E810B39-5266-4D7F-A6D1-70CBDAC7881A}">
      <dgm:prSet/>
      <dgm:spPr/>
      <dgm:t>
        <a:bodyPr/>
        <a:lstStyle/>
        <a:p>
          <a:r>
            <a:rPr lang="ru-RU" dirty="0" smtClean="0"/>
            <a:t> Контроль </a:t>
          </a:r>
          <a:endParaRPr lang="ru-RU" dirty="0"/>
        </a:p>
      </dgm:t>
    </dgm:pt>
    <dgm:pt modelId="{9611B19D-9CBE-4395-96DA-875A01AE7FF2}" type="parTrans" cxnId="{45DAAFE2-140F-4A7D-B3B0-A9E7A2887226}">
      <dgm:prSet/>
      <dgm:spPr/>
      <dgm:t>
        <a:bodyPr/>
        <a:lstStyle/>
        <a:p>
          <a:endParaRPr lang="ru-RU"/>
        </a:p>
      </dgm:t>
    </dgm:pt>
    <dgm:pt modelId="{ECAA05DD-1F52-4CAD-A604-A7D5F9994DA2}" type="sibTrans" cxnId="{45DAAFE2-140F-4A7D-B3B0-A9E7A2887226}">
      <dgm:prSet/>
      <dgm:spPr/>
      <dgm:t>
        <a:bodyPr/>
        <a:lstStyle/>
        <a:p>
          <a:endParaRPr lang="ru-RU"/>
        </a:p>
      </dgm:t>
    </dgm:pt>
    <dgm:pt modelId="{CC460657-B5F7-4BC6-9571-E52798CC383D}">
      <dgm:prSet/>
      <dgm:spPr/>
      <dgm:t>
        <a:bodyPr/>
        <a:lstStyle/>
        <a:p>
          <a:r>
            <a:rPr lang="ru-RU" dirty="0" smtClean="0"/>
            <a:t>Оценка  результата</a:t>
          </a:r>
          <a:endParaRPr lang="ru-RU" dirty="0"/>
        </a:p>
      </dgm:t>
    </dgm:pt>
    <dgm:pt modelId="{3D5774E1-E561-4343-A8A4-9743EE8D942D}" type="parTrans" cxnId="{D7DD6473-1558-4EB2-97BC-2376F1F1EA6C}">
      <dgm:prSet/>
      <dgm:spPr/>
      <dgm:t>
        <a:bodyPr/>
        <a:lstStyle/>
        <a:p>
          <a:endParaRPr lang="ru-RU"/>
        </a:p>
      </dgm:t>
    </dgm:pt>
    <dgm:pt modelId="{A9C2F9DE-451C-4501-A2E8-3CDFA29968A4}" type="sibTrans" cxnId="{D7DD6473-1558-4EB2-97BC-2376F1F1EA6C}">
      <dgm:prSet/>
      <dgm:spPr/>
      <dgm:t>
        <a:bodyPr/>
        <a:lstStyle/>
        <a:p>
          <a:endParaRPr lang="ru-RU"/>
        </a:p>
      </dgm:t>
    </dgm:pt>
    <dgm:pt modelId="{9E25200E-8A41-4804-A682-7FF5BE2DAAFB}" type="pres">
      <dgm:prSet presAssocID="{89A469CB-E430-4AD5-BAFD-9161DFF94A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4050DA-533E-4617-8AA4-77650CD91AAA}" type="pres">
      <dgm:prSet presAssocID="{89A469CB-E430-4AD5-BAFD-9161DFF94A06}" presName="Name1" presStyleCnt="0"/>
      <dgm:spPr/>
    </dgm:pt>
    <dgm:pt modelId="{7E5A83F0-2EC3-4488-82F9-ACF27CF2FC5C}" type="pres">
      <dgm:prSet presAssocID="{89A469CB-E430-4AD5-BAFD-9161DFF94A06}" presName="cycle" presStyleCnt="0"/>
      <dgm:spPr/>
    </dgm:pt>
    <dgm:pt modelId="{39D4932A-70D2-4920-BC5A-DDDA00344A02}" type="pres">
      <dgm:prSet presAssocID="{89A469CB-E430-4AD5-BAFD-9161DFF94A06}" presName="srcNode" presStyleLbl="node1" presStyleIdx="0" presStyleCnt="6"/>
      <dgm:spPr/>
    </dgm:pt>
    <dgm:pt modelId="{EDE5E599-5B03-4EB7-BC90-20238182D88F}" type="pres">
      <dgm:prSet presAssocID="{89A469CB-E430-4AD5-BAFD-9161DFF94A06}" presName="conn" presStyleLbl="parChTrans1D2" presStyleIdx="0" presStyleCnt="1"/>
      <dgm:spPr/>
      <dgm:t>
        <a:bodyPr/>
        <a:lstStyle/>
        <a:p>
          <a:endParaRPr lang="ru-RU"/>
        </a:p>
      </dgm:t>
    </dgm:pt>
    <dgm:pt modelId="{0D25E486-451C-43A1-B165-CC3CA2357A08}" type="pres">
      <dgm:prSet presAssocID="{89A469CB-E430-4AD5-BAFD-9161DFF94A06}" presName="extraNode" presStyleLbl="node1" presStyleIdx="0" presStyleCnt="6"/>
      <dgm:spPr/>
    </dgm:pt>
    <dgm:pt modelId="{DBBA9944-912B-4DD3-AE9A-89684F31E5F0}" type="pres">
      <dgm:prSet presAssocID="{89A469CB-E430-4AD5-BAFD-9161DFF94A06}" presName="dstNode" presStyleLbl="node1" presStyleIdx="0" presStyleCnt="6"/>
      <dgm:spPr/>
    </dgm:pt>
    <dgm:pt modelId="{906B2F0A-76D7-4E64-A643-B28A5221176F}" type="pres">
      <dgm:prSet presAssocID="{C09C6D38-CC1A-4E28-AAB2-4E9BD886FE8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C3B5-8AB4-47A7-A871-6A7E7F34000D}" type="pres">
      <dgm:prSet presAssocID="{C09C6D38-CC1A-4E28-AAB2-4E9BD886FE88}" presName="accent_1" presStyleCnt="0"/>
      <dgm:spPr/>
    </dgm:pt>
    <dgm:pt modelId="{B1C02E96-D47C-4070-91C2-056586FA867E}" type="pres">
      <dgm:prSet presAssocID="{C09C6D38-CC1A-4E28-AAB2-4E9BD886FE88}" presName="accentRepeatNode" presStyleLbl="solidFgAcc1" presStyleIdx="0" presStyleCnt="6"/>
      <dgm:spPr/>
    </dgm:pt>
    <dgm:pt modelId="{08C878AF-B914-4641-8AB6-4C2D963DD440}" type="pres">
      <dgm:prSet presAssocID="{049BD6DD-0188-4F68-9A4A-0E1757765D5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F7A2-0519-42B7-9DE5-379AF068AC85}" type="pres">
      <dgm:prSet presAssocID="{049BD6DD-0188-4F68-9A4A-0E1757765D5F}" presName="accent_2" presStyleCnt="0"/>
      <dgm:spPr/>
    </dgm:pt>
    <dgm:pt modelId="{67ACEC78-B9A3-466A-84F8-B462726C0916}" type="pres">
      <dgm:prSet presAssocID="{049BD6DD-0188-4F68-9A4A-0E1757765D5F}" presName="accentRepeatNode" presStyleLbl="solidFgAcc1" presStyleIdx="1" presStyleCnt="6" custLinFactNeighborX="-2207" custLinFactNeighborY="3766"/>
      <dgm:spPr/>
    </dgm:pt>
    <dgm:pt modelId="{ACAB5263-4636-4111-921A-503017FAAEF8}" type="pres">
      <dgm:prSet presAssocID="{567C81AC-1002-4881-8AD6-4A059540C7C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466B8-5A29-48E7-974F-B37AECF69F26}" type="pres">
      <dgm:prSet presAssocID="{567C81AC-1002-4881-8AD6-4A059540C7C4}" presName="accent_3" presStyleCnt="0"/>
      <dgm:spPr/>
    </dgm:pt>
    <dgm:pt modelId="{ED3B54B7-3189-4B0B-8CAF-2CDBC4061A23}" type="pres">
      <dgm:prSet presAssocID="{567C81AC-1002-4881-8AD6-4A059540C7C4}" presName="accentRepeatNode" presStyleLbl="solidFgAcc1" presStyleIdx="2" presStyleCnt="6"/>
      <dgm:spPr/>
    </dgm:pt>
    <dgm:pt modelId="{63C3825A-7943-4A43-825D-D623417341B8}" type="pres">
      <dgm:prSet presAssocID="{9A67CB9C-2FBF-428A-9233-0026C30B7248}" presName="text_4" presStyleLbl="node1" presStyleIdx="3" presStyleCnt="6" custLinFactNeighborX="-1288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887E-D1BD-4F3B-A88B-F34293C1E90C}" type="pres">
      <dgm:prSet presAssocID="{9A67CB9C-2FBF-428A-9233-0026C30B7248}" presName="accent_4" presStyleCnt="0"/>
      <dgm:spPr/>
    </dgm:pt>
    <dgm:pt modelId="{84B1CFDC-A8F9-4A38-9EAA-7A16941D3FF1}" type="pres">
      <dgm:prSet presAssocID="{9A67CB9C-2FBF-428A-9233-0026C30B7248}" presName="accentRepeatNode" presStyleLbl="solidFgAcc1" presStyleIdx="3" presStyleCnt="6"/>
      <dgm:spPr/>
    </dgm:pt>
    <dgm:pt modelId="{1C42943A-D0A1-4BDA-929B-56A42B537D36}" type="pres">
      <dgm:prSet presAssocID="{5E810B39-5266-4D7F-A6D1-70CBDAC7881A}" presName="text_5" presStyleLbl="node1" presStyleIdx="4" presStyleCnt="6" custLinFactNeighborX="-1288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C27DB-5FCC-4A64-9131-4132262D6DBA}" type="pres">
      <dgm:prSet presAssocID="{5E810B39-5266-4D7F-A6D1-70CBDAC7881A}" presName="accent_5" presStyleCnt="0"/>
      <dgm:spPr/>
    </dgm:pt>
    <dgm:pt modelId="{AC59A335-BA90-4026-AC9E-A6847C80BAD8}" type="pres">
      <dgm:prSet presAssocID="{5E810B39-5266-4D7F-A6D1-70CBDAC7881A}" presName="accentRepeatNode" presStyleLbl="solidFgAcc1" presStyleIdx="4" presStyleCnt="6"/>
      <dgm:spPr/>
    </dgm:pt>
    <dgm:pt modelId="{158628DE-21DC-4113-8CB0-D10DC83A58BD}" type="pres">
      <dgm:prSet presAssocID="{CC460657-B5F7-4BC6-9571-E52798CC38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D3A8-C924-4584-8B3C-78BF4B4C0920}" type="pres">
      <dgm:prSet presAssocID="{CC460657-B5F7-4BC6-9571-E52798CC383D}" presName="accent_6" presStyleCnt="0"/>
      <dgm:spPr/>
    </dgm:pt>
    <dgm:pt modelId="{950F9507-9723-4763-9AC6-1A20C385CF12}" type="pres">
      <dgm:prSet presAssocID="{CC460657-B5F7-4BC6-9571-E52798CC383D}" presName="accentRepeatNode" presStyleLbl="solidFgAcc1" presStyleIdx="5" presStyleCnt="6"/>
      <dgm:spPr/>
    </dgm:pt>
  </dgm:ptLst>
  <dgm:cxnLst>
    <dgm:cxn modelId="{A563BEBC-0D9D-4BB1-8F96-EEF910FA829C}" type="presOf" srcId="{89A469CB-E430-4AD5-BAFD-9161DFF94A06}" destId="{9E25200E-8A41-4804-A682-7FF5BE2DAAFB}" srcOrd="0" destOrd="0" presId="urn:microsoft.com/office/officeart/2008/layout/VerticalCurvedList"/>
    <dgm:cxn modelId="{E4E9B78F-362B-412F-B5FD-F12E413CD159}" type="presOf" srcId="{CC460657-B5F7-4BC6-9571-E52798CC383D}" destId="{158628DE-21DC-4113-8CB0-D10DC83A58BD}" srcOrd="0" destOrd="0" presId="urn:microsoft.com/office/officeart/2008/layout/VerticalCurvedList"/>
    <dgm:cxn modelId="{90AAF2E6-39A7-4F61-85A5-BA4897F9173F}" type="presOf" srcId="{9A67CB9C-2FBF-428A-9233-0026C30B7248}" destId="{63C3825A-7943-4A43-825D-D623417341B8}" srcOrd="0" destOrd="0" presId="urn:microsoft.com/office/officeart/2008/layout/VerticalCurvedList"/>
    <dgm:cxn modelId="{9C9E4CD6-7761-4059-833A-864F2E86459F}" type="presOf" srcId="{049BD6DD-0188-4F68-9A4A-0E1757765D5F}" destId="{08C878AF-B914-4641-8AB6-4C2D963DD440}" srcOrd="0" destOrd="0" presId="urn:microsoft.com/office/officeart/2008/layout/VerticalCurvedList"/>
    <dgm:cxn modelId="{7A7B70CB-85AE-450D-92D2-62A46AEB5052}" srcId="{89A469CB-E430-4AD5-BAFD-9161DFF94A06}" destId="{567C81AC-1002-4881-8AD6-4A059540C7C4}" srcOrd="2" destOrd="0" parTransId="{FCC5B0D0-F13A-4704-B35F-97C829C29F94}" sibTransId="{BA051DE6-D798-416D-9B48-1AD45A58DC3F}"/>
    <dgm:cxn modelId="{B0955FC6-6593-44CE-BBE2-B80FBDC55C66}" srcId="{89A469CB-E430-4AD5-BAFD-9161DFF94A06}" destId="{C09C6D38-CC1A-4E28-AAB2-4E9BD886FE88}" srcOrd="0" destOrd="0" parTransId="{6578ABC0-305D-4489-A83F-01176D0FBBD8}" sibTransId="{1E2D10F8-219D-4FF8-A82A-AFFB1481125A}"/>
    <dgm:cxn modelId="{45DAAFE2-140F-4A7D-B3B0-A9E7A2887226}" srcId="{89A469CB-E430-4AD5-BAFD-9161DFF94A06}" destId="{5E810B39-5266-4D7F-A6D1-70CBDAC7881A}" srcOrd="4" destOrd="0" parTransId="{9611B19D-9CBE-4395-96DA-875A01AE7FF2}" sibTransId="{ECAA05DD-1F52-4CAD-A604-A7D5F9994DA2}"/>
    <dgm:cxn modelId="{D7DD6473-1558-4EB2-97BC-2376F1F1EA6C}" srcId="{89A469CB-E430-4AD5-BAFD-9161DFF94A06}" destId="{CC460657-B5F7-4BC6-9571-E52798CC383D}" srcOrd="5" destOrd="0" parTransId="{3D5774E1-E561-4343-A8A4-9743EE8D942D}" sibTransId="{A9C2F9DE-451C-4501-A2E8-3CDFA29968A4}"/>
    <dgm:cxn modelId="{A6F09C97-29C6-470B-ACC2-EE76D3D767D9}" type="presOf" srcId="{5E810B39-5266-4D7F-A6D1-70CBDAC7881A}" destId="{1C42943A-D0A1-4BDA-929B-56A42B537D36}" srcOrd="0" destOrd="0" presId="urn:microsoft.com/office/officeart/2008/layout/VerticalCurvedList"/>
    <dgm:cxn modelId="{E66A0276-C5A1-45DA-9B89-6837868F55AC}" type="presOf" srcId="{C09C6D38-CC1A-4E28-AAB2-4E9BD886FE88}" destId="{906B2F0A-76D7-4E64-A643-B28A5221176F}" srcOrd="0" destOrd="0" presId="urn:microsoft.com/office/officeart/2008/layout/VerticalCurvedList"/>
    <dgm:cxn modelId="{EF052640-3350-4810-81DF-C94B13E18A2F}" srcId="{89A469CB-E430-4AD5-BAFD-9161DFF94A06}" destId="{9A67CB9C-2FBF-428A-9233-0026C30B7248}" srcOrd="3" destOrd="0" parTransId="{BB289E91-A3C7-400E-843C-CB67D89069EF}" sibTransId="{2219F97F-B911-48C9-92E0-6C771A81BD68}"/>
    <dgm:cxn modelId="{A1A192F3-2A9F-4043-9A3E-2BFFF10CC6E7}" type="presOf" srcId="{567C81AC-1002-4881-8AD6-4A059540C7C4}" destId="{ACAB5263-4636-4111-921A-503017FAAEF8}" srcOrd="0" destOrd="0" presId="urn:microsoft.com/office/officeart/2008/layout/VerticalCurvedList"/>
    <dgm:cxn modelId="{41C45F33-7934-4D81-A1D5-4A48EBFD2786}" type="presOf" srcId="{1E2D10F8-219D-4FF8-A82A-AFFB1481125A}" destId="{EDE5E599-5B03-4EB7-BC90-20238182D88F}" srcOrd="0" destOrd="0" presId="urn:microsoft.com/office/officeart/2008/layout/VerticalCurvedList"/>
    <dgm:cxn modelId="{4C7A7330-0CF6-4699-8751-660BB02C2B62}" srcId="{89A469CB-E430-4AD5-BAFD-9161DFF94A06}" destId="{049BD6DD-0188-4F68-9A4A-0E1757765D5F}" srcOrd="1" destOrd="0" parTransId="{76861518-A3F7-4FEC-9985-9973E19E26D5}" sibTransId="{FD7C9720-2CE3-48C7-A2FA-0035FDDF15F4}"/>
    <dgm:cxn modelId="{802C429F-88D2-44AF-A018-A209A6A3BD9C}" type="presParOf" srcId="{9E25200E-8A41-4804-A682-7FF5BE2DAAFB}" destId="{D24050DA-533E-4617-8AA4-77650CD91AAA}" srcOrd="0" destOrd="0" presId="urn:microsoft.com/office/officeart/2008/layout/VerticalCurvedList"/>
    <dgm:cxn modelId="{795725D9-D50F-40B6-B5E8-C58EF715B92B}" type="presParOf" srcId="{D24050DA-533E-4617-8AA4-77650CD91AAA}" destId="{7E5A83F0-2EC3-4488-82F9-ACF27CF2FC5C}" srcOrd="0" destOrd="0" presId="urn:microsoft.com/office/officeart/2008/layout/VerticalCurvedList"/>
    <dgm:cxn modelId="{8D9E0879-EEE6-4ED9-A49F-74E0E692D10B}" type="presParOf" srcId="{7E5A83F0-2EC3-4488-82F9-ACF27CF2FC5C}" destId="{39D4932A-70D2-4920-BC5A-DDDA00344A02}" srcOrd="0" destOrd="0" presId="urn:microsoft.com/office/officeart/2008/layout/VerticalCurvedList"/>
    <dgm:cxn modelId="{CA2A3AB2-7924-4FC4-8E49-CE774D561436}" type="presParOf" srcId="{7E5A83F0-2EC3-4488-82F9-ACF27CF2FC5C}" destId="{EDE5E599-5B03-4EB7-BC90-20238182D88F}" srcOrd="1" destOrd="0" presId="urn:microsoft.com/office/officeart/2008/layout/VerticalCurvedList"/>
    <dgm:cxn modelId="{FF48955E-37E8-49E2-ABF7-8E85C735104D}" type="presParOf" srcId="{7E5A83F0-2EC3-4488-82F9-ACF27CF2FC5C}" destId="{0D25E486-451C-43A1-B165-CC3CA2357A08}" srcOrd="2" destOrd="0" presId="urn:microsoft.com/office/officeart/2008/layout/VerticalCurvedList"/>
    <dgm:cxn modelId="{3E05578F-0AD3-4528-A798-9682F3F7277E}" type="presParOf" srcId="{7E5A83F0-2EC3-4488-82F9-ACF27CF2FC5C}" destId="{DBBA9944-912B-4DD3-AE9A-89684F31E5F0}" srcOrd="3" destOrd="0" presId="urn:microsoft.com/office/officeart/2008/layout/VerticalCurvedList"/>
    <dgm:cxn modelId="{F45CFB49-138D-4FA4-8CBE-CE209BFCA694}" type="presParOf" srcId="{D24050DA-533E-4617-8AA4-77650CD91AAA}" destId="{906B2F0A-76D7-4E64-A643-B28A5221176F}" srcOrd="1" destOrd="0" presId="urn:microsoft.com/office/officeart/2008/layout/VerticalCurvedList"/>
    <dgm:cxn modelId="{857D0DE0-77EE-46AE-84D1-2E066DAED527}" type="presParOf" srcId="{D24050DA-533E-4617-8AA4-77650CD91AAA}" destId="{DA72C3B5-8AB4-47A7-A871-6A7E7F34000D}" srcOrd="2" destOrd="0" presId="urn:microsoft.com/office/officeart/2008/layout/VerticalCurvedList"/>
    <dgm:cxn modelId="{1AF2772C-2409-4938-BEF7-A91A1BC545E1}" type="presParOf" srcId="{DA72C3B5-8AB4-47A7-A871-6A7E7F34000D}" destId="{B1C02E96-D47C-4070-91C2-056586FA867E}" srcOrd="0" destOrd="0" presId="urn:microsoft.com/office/officeart/2008/layout/VerticalCurvedList"/>
    <dgm:cxn modelId="{3E65C2E4-54A4-41BA-8095-BFDC25CBF204}" type="presParOf" srcId="{D24050DA-533E-4617-8AA4-77650CD91AAA}" destId="{08C878AF-B914-4641-8AB6-4C2D963DD440}" srcOrd="3" destOrd="0" presId="urn:microsoft.com/office/officeart/2008/layout/VerticalCurvedList"/>
    <dgm:cxn modelId="{5F3DC0AE-AB5F-4EAD-A93C-2A492DB24B90}" type="presParOf" srcId="{D24050DA-533E-4617-8AA4-77650CD91AAA}" destId="{C5D6F7A2-0519-42B7-9DE5-379AF068AC85}" srcOrd="4" destOrd="0" presId="urn:microsoft.com/office/officeart/2008/layout/VerticalCurvedList"/>
    <dgm:cxn modelId="{BD1BBEDD-4904-4439-9105-A96BFADE74C2}" type="presParOf" srcId="{C5D6F7A2-0519-42B7-9DE5-379AF068AC85}" destId="{67ACEC78-B9A3-466A-84F8-B462726C0916}" srcOrd="0" destOrd="0" presId="urn:microsoft.com/office/officeart/2008/layout/VerticalCurvedList"/>
    <dgm:cxn modelId="{A5B2D942-D30C-42DB-8A7F-2A0998FF7AB9}" type="presParOf" srcId="{D24050DA-533E-4617-8AA4-77650CD91AAA}" destId="{ACAB5263-4636-4111-921A-503017FAAEF8}" srcOrd="5" destOrd="0" presId="urn:microsoft.com/office/officeart/2008/layout/VerticalCurvedList"/>
    <dgm:cxn modelId="{0E67089A-7BDE-4FE3-8EBB-81C0C27D4C63}" type="presParOf" srcId="{D24050DA-533E-4617-8AA4-77650CD91AAA}" destId="{DBA466B8-5A29-48E7-974F-B37AECF69F26}" srcOrd="6" destOrd="0" presId="urn:microsoft.com/office/officeart/2008/layout/VerticalCurvedList"/>
    <dgm:cxn modelId="{90DD4B19-FC90-40BC-8CC4-C01F37F50AE4}" type="presParOf" srcId="{DBA466B8-5A29-48E7-974F-B37AECF69F26}" destId="{ED3B54B7-3189-4B0B-8CAF-2CDBC4061A23}" srcOrd="0" destOrd="0" presId="urn:microsoft.com/office/officeart/2008/layout/VerticalCurvedList"/>
    <dgm:cxn modelId="{ECE66634-4DF4-46FD-808A-4BA917A4DF0E}" type="presParOf" srcId="{D24050DA-533E-4617-8AA4-77650CD91AAA}" destId="{63C3825A-7943-4A43-825D-D623417341B8}" srcOrd="7" destOrd="0" presId="urn:microsoft.com/office/officeart/2008/layout/VerticalCurvedList"/>
    <dgm:cxn modelId="{7EFB9352-ADC8-43AE-BEF0-90491BAA5E0B}" type="presParOf" srcId="{D24050DA-533E-4617-8AA4-77650CD91AAA}" destId="{2EA7887E-D1BD-4F3B-A88B-F34293C1E90C}" srcOrd="8" destOrd="0" presId="urn:microsoft.com/office/officeart/2008/layout/VerticalCurvedList"/>
    <dgm:cxn modelId="{30C73333-D1D6-4794-A698-3FC88192095C}" type="presParOf" srcId="{2EA7887E-D1BD-4F3B-A88B-F34293C1E90C}" destId="{84B1CFDC-A8F9-4A38-9EAA-7A16941D3FF1}" srcOrd="0" destOrd="0" presId="urn:microsoft.com/office/officeart/2008/layout/VerticalCurvedList"/>
    <dgm:cxn modelId="{A5CCEF15-955C-4C78-9479-59E40D36BA0F}" type="presParOf" srcId="{D24050DA-533E-4617-8AA4-77650CD91AAA}" destId="{1C42943A-D0A1-4BDA-929B-56A42B537D36}" srcOrd="9" destOrd="0" presId="urn:microsoft.com/office/officeart/2008/layout/VerticalCurvedList"/>
    <dgm:cxn modelId="{B551647A-0D85-41A8-8CA4-925734C516A2}" type="presParOf" srcId="{D24050DA-533E-4617-8AA4-77650CD91AAA}" destId="{9C6C27DB-5FCC-4A64-9131-4132262D6DBA}" srcOrd="10" destOrd="0" presId="urn:microsoft.com/office/officeart/2008/layout/VerticalCurvedList"/>
    <dgm:cxn modelId="{7284B347-B86F-4463-B767-C817999E24BC}" type="presParOf" srcId="{9C6C27DB-5FCC-4A64-9131-4132262D6DBA}" destId="{AC59A335-BA90-4026-AC9E-A6847C80BAD8}" srcOrd="0" destOrd="0" presId="urn:microsoft.com/office/officeart/2008/layout/VerticalCurvedList"/>
    <dgm:cxn modelId="{F759F4F0-96B7-4731-B34A-02D0CD6D5D5B}" type="presParOf" srcId="{D24050DA-533E-4617-8AA4-77650CD91AAA}" destId="{158628DE-21DC-4113-8CB0-D10DC83A58BD}" srcOrd="11" destOrd="0" presId="urn:microsoft.com/office/officeart/2008/layout/VerticalCurvedList"/>
    <dgm:cxn modelId="{A48EEBE0-E50F-43FC-9436-472179FBF471}" type="presParOf" srcId="{D24050DA-533E-4617-8AA4-77650CD91AAA}" destId="{7718D3A8-C924-4584-8B3C-78BF4B4C0920}" srcOrd="12" destOrd="0" presId="urn:microsoft.com/office/officeart/2008/layout/VerticalCurvedList"/>
    <dgm:cxn modelId="{4AB7BD3D-5DA5-4626-A3F5-34FF9C60448F}" type="presParOf" srcId="{7718D3A8-C924-4584-8B3C-78BF4B4C0920}" destId="{950F9507-9723-4763-9AC6-1A20C385CF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BEB32-11E3-487E-B58F-4BCEA437E4F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D0E3B-2C7C-4E8A-9810-2D041CCCD773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ППКРС</a:t>
          </a:r>
          <a:endParaRPr lang="ru-RU" b="1" dirty="0">
            <a:solidFill>
              <a:schemeClr val="tx1"/>
            </a:solidFill>
          </a:endParaRPr>
        </a:p>
      </dgm:t>
    </dgm:pt>
    <dgm:pt modelId="{4C0AC4F4-3E69-4EC1-809A-C9BE9169E1E4}" type="parTrans" cxnId="{3F7279F8-8693-4E78-8A68-49ABAD791693}">
      <dgm:prSet/>
      <dgm:spPr/>
      <dgm:t>
        <a:bodyPr/>
        <a:lstStyle/>
        <a:p>
          <a:endParaRPr lang="ru-RU"/>
        </a:p>
      </dgm:t>
    </dgm:pt>
    <dgm:pt modelId="{78172F81-7FE7-4FA0-BE52-4A97AEAA9B32}" type="sibTrans" cxnId="{3F7279F8-8693-4E78-8A68-49ABAD791693}">
      <dgm:prSet/>
      <dgm:spPr/>
      <dgm:t>
        <a:bodyPr/>
        <a:lstStyle/>
        <a:p>
          <a:endParaRPr lang="ru-RU"/>
        </a:p>
      </dgm:t>
    </dgm:pt>
    <dgm:pt modelId="{4DBC0513-B4FB-411E-BACF-6B38D0B9AE18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ППССЗ</a:t>
          </a:r>
          <a:endParaRPr lang="ru-RU" b="1" dirty="0">
            <a:solidFill>
              <a:schemeClr val="tx1"/>
            </a:solidFill>
          </a:endParaRPr>
        </a:p>
      </dgm:t>
    </dgm:pt>
    <dgm:pt modelId="{CA320E88-3B3C-4DC0-8CC3-E33D1DB1A1DF}" type="parTrans" cxnId="{3B041523-427A-4A7E-878B-6F8227F09601}">
      <dgm:prSet/>
      <dgm:spPr/>
      <dgm:t>
        <a:bodyPr/>
        <a:lstStyle/>
        <a:p>
          <a:endParaRPr lang="ru-RU"/>
        </a:p>
      </dgm:t>
    </dgm:pt>
    <dgm:pt modelId="{DCC99FBB-1C32-476A-A6EF-4C67BFC67408}" type="sibTrans" cxnId="{3B041523-427A-4A7E-878B-6F8227F09601}">
      <dgm:prSet/>
      <dgm:spPr/>
      <dgm:t>
        <a:bodyPr/>
        <a:lstStyle/>
        <a:p>
          <a:endParaRPr lang="ru-RU"/>
        </a:p>
      </dgm:t>
    </dgm:pt>
    <dgm:pt modelId="{20D0E439-F0B4-4579-9F56-93818331B4CD}">
      <dgm:prSet phldrT="[Текст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dirty="0">
            <a:solidFill>
              <a:schemeClr val="tx1"/>
            </a:solidFill>
          </a:endParaRPr>
        </a:p>
      </dgm:t>
    </dgm:pt>
    <dgm:pt modelId="{EF94922B-0FA0-4D45-B491-A79BDE1837E5}" type="parTrans" cxnId="{32630D11-59B5-41F5-8E5F-7034CC24FFCB}">
      <dgm:prSet/>
      <dgm:spPr/>
      <dgm:t>
        <a:bodyPr/>
        <a:lstStyle/>
        <a:p>
          <a:endParaRPr lang="ru-RU"/>
        </a:p>
      </dgm:t>
    </dgm:pt>
    <dgm:pt modelId="{5DC0B62D-0B72-47E8-868F-C587610A2E6A}" type="sibTrans" cxnId="{32630D11-59B5-41F5-8E5F-7034CC24FFCB}">
      <dgm:prSet/>
      <dgm:spPr/>
      <dgm:t>
        <a:bodyPr/>
        <a:lstStyle/>
        <a:p>
          <a:endParaRPr lang="ru-RU"/>
        </a:p>
      </dgm:t>
    </dgm:pt>
    <dgm:pt modelId="{17028D96-E958-4463-9DF5-7BE87BB8FF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96BA0-8B37-4FC2-B9C3-B65D5DA6BDBB}" type="sibTrans" cxnId="{E23E8573-666D-49E6-B688-1666E9E45AFB}">
      <dgm:prSet/>
      <dgm:spPr/>
      <dgm:t>
        <a:bodyPr/>
        <a:lstStyle/>
        <a:p>
          <a:endParaRPr lang="ru-RU"/>
        </a:p>
      </dgm:t>
    </dgm:pt>
    <dgm:pt modelId="{44DAC0F0-8EE3-4A2C-B94C-C44985130EC8}" type="parTrans" cxnId="{E23E8573-666D-49E6-B688-1666E9E45AFB}">
      <dgm:prSet/>
      <dgm:spPr/>
      <dgm:t>
        <a:bodyPr/>
        <a:lstStyle/>
        <a:p>
          <a:endParaRPr lang="ru-RU"/>
        </a:p>
      </dgm:t>
    </dgm:pt>
    <dgm:pt modelId="{531BB126-5F5E-4A42-BED0-9BC314A6D0DE}" type="pres">
      <dgm:prSet presAssocID="{D43BEB32-11E3-487E-B58F-4BCEA437E4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FEC80-3A20-4C52-9D16-00D9F3AB6914}" type="pres">
      <dgm:prSet presAssocID="{D43BEB32-11E3-487E-B58F-4BCEA437E4FA}" presName="ellipse" presStyleLbl="trBgShp" presStyleIdx="0" presStyleCnt="1" custLinFactNeighborX="1468" custLinFactNeighborY="12190"/>
      <dgm:spPr/>
    </dgm:pt>
    <dgm:pt modelId="{AEEAD0AE-1ABD-45F1-BC3B-E313038422C2}" type="pres">
      <dgm:prSet presAssocID="{D43BEB32-11E3-487E-B58F-4BCEA437E4FA}" presName="arrow1" presStyleLbl="fgShp" presStyleIdx="0" presStyleCnt="1" custLinFactX="61505" custLinFactY="91656" custLinFactNeighborX="100000" custLinFactNeighborY="100000"/>
      <dgm:spPr/>
    </dgm:pt>
    <dgm:pt modelId="{9C3B89B4-EBEA-49FA-B174-549B2A9A2739}" type="pres">
      <dgm:prSet presAssocID="{D43BEB32-11E3-487E-B58F-4BCEA437E4FA}" presName="rectangle" presStyleLbl="revTx" presStyleIdx="0" presStyleCnt="1" custLinFactY="3317" custLinFactNeighborX="50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145B7-AF97-4F1A-8943-FFB2C91C3590}" type="pres">
      <dgm:prSet presAssocID="{4DBC0513-B4FB-411E-BACF-6B38D0B9AE18}" presName="item1" presStyleLbl="node1" presStyleIdx="0" presStyleCnt="3" custScaleX="229166" custLinFactNeighborX="9640" custLinFactNeighborY="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B1D78-6CE7-425B-8958-3EC0E29EEEAF}" type="pres">
      <dgm:prSet presAssocID="{20D0E439-F0B4-4579-9F56-93818331B4CD}" presName="item2" presStyleLbl="node1" presStyleIdx="1" presStyleCnt="3" custScaleX="192773" custLinFactNeighborX="-56699" custLinFactNeighborY="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FECA-684A-4601-98F6-3D5A75C64F79}" type="pres">
      <dgm:prSet presAssocID="{17028D96-E958-4463-9DF5-7BE87BB8FF55}" presName="item3" presStyleLbl="node1" presStyleIdx="2" presStyleCnt="3" custScaleX="156204" custLinFactNeighborX="55891" custLinFactNeighborY="1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4580-3A32-422E-878F-8BC7824E9A5D}" type="pres">
      <dgm:prSet presAssocID="{D43BEB32-11E3-487E-B58F-4BCEA437E4FA}" presName="funnel" presStyleLbl="trAlignAcc1" presStyleIdx="0" presStyleCnt="1" custScaleX="164800" custLinFactNeighborX="4050" custLinFactNeighborY="753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2630D11-59B5-41F5-8E5F-7034CC24FFCB}" srcId="{D43BEB32-11E3-487E-B58F-4BCEA437E4FA}" destId="{20D0E439-F0B4-4579-9F56-93818331B4CD}" srcOrd="2" destOrd="0" parTransId="{EF94922B-0FA0-4D45-B491-A79BDE1837E5}" sibTransId="{5DC0B62D-0B72-47E8-868F-C587610A2E6A}"/>
    <dgm:cxn modelId="{42698641-4A7D-46C3-904F-6E0E2897AB99}" type="presOf" srcId="{FFCD0E3B-2C7C-4E8A-9810-2D041CCCD773}" destId="{EF15FECA-684A-4601-98F6-3D5A75C64F79}" srcOrd="0" destOrd="0" presId="urn:microsoft.com/office/officeart/2005/8/layout/funnel1"/>
    <dgm:cxn modelId="{A97511E0-C8ED-4502-B8C7-79B492F11F6D}" type="presOf" srcId="{D43BEB32-11E3-487E-B58F-4BCEA437E4FA}" destId="{531BB126-5F5E-4A42-BED0-9BC314A6D0DE}" srcOrd="0" destOrd="0" presId="urn:microsoft.com/office/officeart/2005/8/layout/funnel1"/>
    <dgm:cxn modelId="{E23E8573-666D-49E6-B688-1666E9E45AFB}" srcId="{D43BEB32-11E3-487E-B58F-4BCEA437E4FA}" destId="{17028D96-E958-4463-9DF5-7BE87BB8FF55}" srcOrd="3" destOrd="0" parTransId="{44DAC0F0-8EE3-4A2C-B94C-C44985130EC8}" sibTransId="{6AA96BA0-8B37-4FC2-B9C3-B65D5DA6BDBB}"/>
    <dgm:cxn modelId="{3F7279F8-8693-4E78-8A68-49ABAD791693}" srcId="{D43BEB32-11E3-487E-B58F-4BCEA437E4FA}" destId="{FFCD0E3B-2C7C-4E8A-9810-2D041CCCD773}" srcOrd="0" destOrd="0" parTransId="{4C0AC4F4-3E69-4EC1-809A-C9BE9169E1E4}" sibTransId="{78172F81-7FE7-4FA0-BE52-4A97AEAA9B32}"/>
    <dgm:cxn modelId="{F8BB48FE-54A8-46B9-B0FD-A73B5BAAF1C1}" type="presOf" srcId="{17028D96-E958-4463-9DF5-7BE87BB8FF55}" destId="{9C3B89B4-EBEA-49FA-B174-549B2A9A2739}" srcOrd="0" destOrd="0" presId="urn:microsoft.com/office/officeart/2005/8/layout/funnel1"/>
    <dgm:cxn modelId="{3B041523-427A-4A7E-878B-6F8227F09601}" srcId="{D43BEB32-11E3-487E-B58F-4BCEA437E4FA}" destId="{4DBC0513-B4FB-411E-BACF-6B38D0B9AE18}" srcOrd="1" destOrd="0" parTransId="{CA320E88-3B3C-4DC0-8CC3-E33D1DB1A1DF}" sibTransId="{DCC99FBB-1C32-476A-A6EF-4C67BFC67408}"/>
    <dgm:cxn modelId="{428587E4-E375-4D56-B5FD-B6682E8FD558}" type="presOf" srcId="{20D0E439-F0B4-4579-9F56-93818331B4CD}" destId="{C21145B7-AF97-4F1A-8943-FFB2C91C3590}" srcOrd="0" destOrd="0" presId="urn:microsoft.com/office/officeart/2005/8/layout/funnel1"/>
    <dgm:cxn modelId="{F926938C-A652-4595-A5DE-2C54C91F57BE}" type="presOf" srcId="{4DBC0513-B4FB-411E-BACF-6B38D0B9AE18}" destId="{513B1D78-6CE7-425B-8958-3EC0E29EEEAF}" srcOrd="0" destOrd="0" presId="urn:microsoft.com/office/officeart/2005/8/layout/funnel1"/>
    <dgm:cxn modelId="{B4CCA922-3F94-441F-9363-C45D167333AC}" type="presParOf" srcId="{531BB126-5F5E-4A42-BED0-9BC314A6D0DE}" destId="{D34FEC80-3A20-4C52-9D16-00D9F3AB6914}" srcOrd="0" destOrd="0" presId="urn:microsoft.com/office/officeart/2005/8/layout/funnel1"/>
    <dgm:cxn modelId="{1DEDE9C1-B24D-425C-B201-BA2EF21CD68C}" type="presParOf" srcId="{531BB126-5F5E-4A42-BED0-9BC314A6D0DE}" destId="{AEEAD0AE-1ABD-45F1-BC3B-E313038422C2}" srcOrd="1" destOrd="0" presId="urn:microsoft.com/office/officeart/2005/8/layout/funnel1"/>
    <dgm:cxn modelId="{50234F26-8091-4C0C-A85F-D85C0F93707A}" type="presParOf" srcId="{531BB126-5F5E-4A42-BED0-9BC314A6D0DE}" destId="{9C3B89B4-EBEA-49FA-B174-549B2A9A2739}" srcOrd="2" destOrd="0" presId="urn:microsoft.com/office/officeart/2005/8/layout/funnel1"/>
    <dgm:cxn modelId="{C93B5DCD-738A-45BA-8654-04E2B19DAFA2}" type="presParOf" srcId="{531BB126-5F5E-4A42-BED0-9BC314A6D0DE}" destId="{C21145B7-AF97-4F1A-8943-FFB2C91C3590}" srcOrd="3" destOrd="0" presId="urn:microsoft.com/office/officeart/2005/8/layout/funnel1"/>
    <dgm:cxn modelId="{DC458919-AB31-4AA7-B052-4B6A46746FD8}" type="presParOf" srcId="{531BB126-5F5E-4A42-BED0-9BC314A6D0DE}" destId="{513B1D78-6CE7-425B-8958-3EC0E29EEEAF}" srcOrd="4" destOrd="0" presId="urn:microsoft.com/office/officeart/2005/8/layout/funnel1"/>
    <dgm:cxn modelId="{05D655CB-94ED-4ED1-AD08-E94EEA23FF96}" type="presParOf" srcId="{531BB126-5F5E-4A42-BED0-9BC314A6D0DE}" destId="{EF15FECA-684A-4601-98F6-3D5A75C64F79}" srcOrd="5" destOrd="0" presId="urn:microsoft.com/office/officeart/2005/8/layout/funnel1"/>
    <dgm:cxn modelId="{6210B742-8DD6-4368-9605-5D4BBBDC8D38}" type="presParOf" srcId="{531BB126-5F5E-4A42-BED0-9BC314A6D0DE}" destId="{6A024580-3A32-422E-878F-8BC7824E9A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E599-5B03-4EB7-BC90-20238182D88F}">
      <dsp:nvSpPr>
        <dsp:cNvPr id="0" name=""/>
        <dsp:cNvSpPr/>
      </dsp:nvSpPr>
      <dsp:spPr>
        <a:xfrm>
          <a:off x="-5961452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2F0A-76D7-4E64-A643-B28A5221176F}">
      <dsp:nvSpPr>
        <dsp:cNvPr id="0" name=""/>
        <dsp:cNvSpPr/>
      </dsp:nvSpPr>
      <dsp:spPr>
        <a:xfrm>
          <a:off x="422912" y="277642"/>
          <a:ext cx="5143104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Информирование</a:t>
          </a:r>
          <a:endParaRPr lang="ru-RU" sz="2600" kern="1200" dirty="0"/>
        </a:p>
      </dsp:txBody>
      <dsp:txXfrm>
        <a:off x="422912" y="277642"/>
        <a:ext cx="5143104" cy="555074"/>
      </dsp:txXfrm>
    </dsp:sp>
    <dsp:sp modelId="{B1C02E96-D47C-4070-91C2-056586FA867E}">
      <dsp:nvSpPr>
        <dsp:cNvPr id="0" name=""/>
        <dsp:cNvSpPr/>
      </dsp:nvSpPr>
      <dsp:spPr>
        <a:xfrm>
          <a:off x="75990" y="208258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878AF-B914-4641-8AB6-4C2D963DD440}">
      <dsp:nvSpPr>
        <dsp:cNvPr id="0" name=""/>
        <dsp:cNvSpPr/>
      </dsp:nvSpPr>
      <dsp:spPr>
        <a:xfrm>
          <a:off x="879498" y="1110148"/>
          <a:ext cx="4686518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Планирование  деятельности</a:t>
          </a:r>
          <a:endParaRPr lang="ru-RU" sz="2600" kern="1200" dirty="0"/>
        </a:p>
      </dsp:txBody>
      <dsp:txXfrm>
        <a:off x="879498" y="1110148"/>
        <a:ext cx="4686518" cy="555074"/>
      </dsp:txXfrm>
    </dsp:sp>
    <dsp:sp modelId="{67ACEC78-B9A3-466A-84F8-B462726C0916}">
      <dsp:nvSpPr>
        <dsp:cNvPr id="0" name=""/>
        <dsp:cNvSpPr/>
      </dsp:nvSpPr>
      <dsp:spPr>
        <a:xfrm>
          <a:off x="517264" y="1066893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B5263-4636-4111-921A-503017FAAEF8}">
      <dsp:nvSpPr>
        <dsp:cNvPr id="0" name=""/>
        <dsp:cNvSpPr/>
      </dsp:nvSpPr>
      <dsp:spPr>
        <a:xfrm>
          <a:off x="1088284" y="1942653"/>
          <a:ext cx="4477732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Принятие решения </a:t>
          </a:r>
          <a:endParaRPr lang="ru-RU" sz="2600" kern="1200" dirty="0"/>
        </a:p>
      </dsp:txBody>
      <dsp:txXfrm>
        <a:off x="1088284" y="1942653"/>
        <a:ext cx="4477732" cy="555074"/>
      </dsp:txXfrm>
    </dsp:sp>
    <dsp:sp modelId="{ED3B54B7-3189-4B0B-8CAF-2CDBC4061A23}">
      <dsp:nvSpPr>
        <dsp:cNvPr id="0" name=""/>
        <dsp:cNvSpPr/>
      </dsp:nvSpPr>
      <dsp:spPr>
        <a:xfrm>
          <a:off x="741362" y="1873269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825A-7943-4A43-825D-D623417341B8}">
      <dsp:nvSpPr>
        <dsp:cNvPr id="0" name=""/>
        <dsp:cNvSpPr/>
      </dsp:nvSpPr>
      <dsp:spPr>
        <a:xfrm>
          <a:off x="1030610" y="2803279"/>
          <a:ext cx="4477732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Исполнение</a:t>
          </a:r>
          <a:endParaRPr lang="ru-RU" sz="2600" kern="1200" dirty="0"/>
        </a:p>
      </dsp:txBody>
      <dsp:txXfrm>
        <a:off x="1030610" y="2803279"/>
        <a:ext cx="4477732" cy="555074"/>
      </dsp:txXfrm>
    </dsp:sp>
    <dsp:sp modelId="{84B1CFDC-A8F9-4A38-9EAA-7A16941D3FF1}">
      <dsp:nvSpPr>
        <dsp:cNvPr id="0" name=""/>
        <dsp:cNvSpPr/>
      </dsp:nvSpPr>
      <dsp:spPr>
        <a:xfrm>
          <a:off x="741362" y="2705247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943A-D0A1-4BDA-929B-56A42B537D36}">
      <dsp:nvSpPr>
        <dsp:cNvPr id="0" name=""/>
        <dsp:cNvSpPr/>
      </dsp:nvSpPr>
      <dsp:spPr>
        <a:xfrm>
          <a:off x="819136" y="3635785"/>
          <a:ext cx="4686518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Контроль </a:t>
          </a:r>
          <a:endParaRPr lang="ru-RU" sz="2600" kern="1200" dirty="0"/>
        </a:p>
      </dsp:txBody>
      <dsp:txXfrm>
        <a:off x="819136" y="3635785"/>
        <a:ext cx="4686518" cy="555074"/>
      </dsp:txXfrm>
    </dsp:sp>
    <dsp:sp modelId="{AC59A335-BA90-4026-AC9E-A6847C80BAD8}">
      <dsp:nvSpPr>
        <dsp:cNvPr id="0" name=""/>
        <dsp:cNvSpPr/>
      </dsp:nvSpPr>
      <dsp:spPr>
        <a:xfrm>
          <a:off x="532577" y="3537753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628DE-21DC-4113-8CB0-D10DC83A58BD}">
      <dsp:nvSpPr>
        <dsp:cNvPr id="0" name=""/>
        <dsp:cNvSpPr/>
      </dsp:nvSpPr>
      <dsp:spPr>
        <a:xfrm>
          <a:off x="422912" y="4439643"/>
          <a:ext cx="5143104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  результата</a:t>
          </a:r>
          <a:endParaRPr lang="ru-RU" sz="2600" kern="1200" dirty="0"/>
        </a:p>
      </dsp:txBody>
      <dsp:txXfrm>
        <a:off x="422912" y="4439643"/>
        <a:ext cx="5143104" cy="555074"/>
      </dsp:txXfrm>
    </dsp:sp>
    <dsp:sp modelId="{950F9507-9723-4763-9AC6-1A20C385CF12}">
      <dsp:nvSpPr>
        <dsp:cNvPr id="0" name=""/>
        <dsp:cNvSpPr/>
      </dsp:nvSpPr>
      <dsp:spPr>
        <a:xfrm>
          <a:off x="75990" y="4370259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EC80-3A20-4C52-9D16-00D9F3AB6914}">
      <dsp:nvSpPr>
        <dsp:cNvPr id="0" name=""/>
        <dsp:cNvSpPr/>
      </dsp:nvSpPr>
      <dsp:spPr>
        <a:xfrm>
          <a:off x="1089090" y="946351"/>
          <a:ext cx="3777321" cy="13118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D0AE-1ABD-45F1-BC3B-E313038422C2}">
      <dsp:nvSpPr>
        <dsp:cNvPr id="0" name=""/>
        <dsp:cNvSpPr/>
      </dsp:nvSpPr>
      <dsp:spPr>
        <a:xfrm>
          <a:off x="3744416" y="4896546"/>
          <a:ext cx="732039" cy="4685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B89B4-EBEA-49FA-B174-549B2A9A2739}">
      <dsp:nvSpPr>
        <dsp:cNvPr id="0" name=""/>
        <dsp:cNvSpPr/>
      </dsp:nvSpPr>
      <dsp:spPr>
        <a:xfrm>
          <a:off x="2342524" y="4998825"/>
          <a:ext cx="3513787" cy="87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524" y="4998825"/>
        <a:ext cx="3513787" cy="878446"/>
      </dsp:txXfrm>
    </dsp:sp>
    <dsp:sp modelId="{C21145B7-AF97-4F1A-8943-FFB2C91C3590}">
      <dsp:nvSpPr>
        <dsp:cNvPr id="0" name=""/>
        <dsp:cNvSpPr/>
      </dsp:nvSpPr>
      <dsp:spPr>
        <a:xfrm>
          <a:off x="1682976" y="2274544"/>
          <a:ext cx="301965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125194" y="2467512"/>
        <a:ext cx="2135216" cy="931734"/>
      </dsp:txXfrm>
    </dsp:sp>
    <dsp:sp modelId="{513B1D78-6CE7-425B-8958-3EC0E29EEEAF}">
      <dsp:nvSpPr>
        <dsp:cNvPr id="0" name=""/>
        <dsp:cNvSpPr/>
      </dsp:nvSpPr>
      <dsp:spPr>
        <a:xfrm>
          <a:off x="105751" y="1278396"/>
          <a:ext cx="254011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ППССЗ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77742" y="1471364"/>
        <a:ext cx="1796130" cy="931734"/>
      </dsp:txXfrm>
    </dsp:sp>
    <dsp:sp modelId="{EF15FECA-684A-4601-98F6-3D5A75C64F79}">
      <dsp:nvSpPr>
        <dsp:cNvPr id="0" name=""/>
        <dsp:cNvSpPr/>
      </dsp:nvSpPr>
      <dsp:spPr>
        <a:xfrm>
          <a:off x="3177197" y="1029359"/>
          <a:ext cx="2058253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ППКРС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478621" y="1222327"/>
        <a:ext cx="1455405" cy="931734"/>
      </dsp:txXfrm>
    </dsp:sp>
    <dsp:sp modelId="{6A024580-3A32-422E-878F-8BC7824E9A5D}">
      <dsp:nvSpPr>
        <dsp:cNvPr id="0" name=""/>
        <dsp:cNvSpPr/>
      </dsp:nvSpPr>
      <dsp:spPr>
        <a:xfrm>
          <a:off x="-449764" y="872374"/>
          <a:ext cx="6755841" cy="3279534"/>
        </a:xfrm>
        <a:prstGeom prst="funnel">
          <a:avLst/>
        </a:prstGeom>
        <a:solidFill>
          <a:schemeClr val="bg1">
            <a:lumMod val="95000"/>
            <a:alpha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66720" cy="1800200"/>
          </a:xfrm>
        </p:spPr>
        <p:txBody>
          <a:bodyPr/>
          <a:lstStyle/>
          <a:p>
            <a:r>
              <a:rPr lang="ru-RU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подходы </a:t>
            </a: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дуальному </a:t>
            </a:r>
            <a:r>
              <a:rPr lang="ru-RU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5864696" cy="1417712"/>
          </a:xfrm>
        </p:spPr>
        <p:txBody>
          <a:bodyPr>
            <a:normAutofit/>
          </a:bodyPr>
          <a:lstStyle/>
          <a:p>
            <a:pPr algn="r"/>
            <a:r>
              <a:rPr lang="ru-RU" sz="2100" dirty="0"/>
              <a:t>Бочанова Наталья Владимировна</a:t>
            </a:r>
          </a:p>
          <a:p>
            <a:pPr algn="r"/>
            <a:r>
              <a:rPr lang="ru-RU" sz="2100" dirty="0"/>
              <a:t>ГАПОУ ТО «Тюменский техникум индустрии питания, коммерции и сервиса»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15" y="260648"/>
            <a:ext cx="1999190" cy="1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Механизм реализации программы с элементами дуального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7" y="2629845"/>
            <a:ext cx="679010" cy="680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360690" y="4673397"/>
            <a:ext cx="290270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8935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67333" y="3204599"/>
            <a:ext cx="1453203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</p:txBody>
      </p:sp>
      <p:sp>
        <p:nvSpPr>
          <p:cNvPr id="7" name="Овал 6"/>
          <p:cNvSpPr/>
          <p:nvPr/>
        </p:nvSpPr>
        <p:spPr>
          <a:xfrm>
            <a:off x="2675278" y="3134429"/>
            <a:ext cx="5529605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377246" y="3951522"/>
            <a:ext cx="802256" cy="834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43912" y="3801015"/>
            <a:ext cx="802256" cy="9325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УП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201571" y="3801015"/>
            <a:ext cx="802256" cy="9212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ПП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7257536" y="3801015"/>
            <a:ext cx="802256" cy="92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ПДП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2760850"/>
            <a:ext cx="2926511" cy="709679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9" y="2637271"/>
            <a:ext cx="664190" cy="6654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2624408"/>
            <a:ext cx="677027" cy="6783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8210" y="2358000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СТУДЕНТ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92" y="2486307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ПРАКТИКАНТ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51706" y="4807171"/>
            <a:ext cx="697229" cy="297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043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352928" cy="619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Программы, реализуемые с элементами дуальной системы обучения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08028821"/>
              </p:ext>
            </p:extLst>
          </p:nvPr>
        </p:nvGraphicFramePr>
        <p:xfrm>
          <a:off x="1619672" y="980728"/>
          <a:ext cx="58563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16118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259632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3818550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Обучающийся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5065" y="1772816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Обучающийся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36" y="620688"/>
            <a:ext cx="7683004" cy="78315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Модели реализации дуального обучения в России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7630" y="1787812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263600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00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Крупное предприятие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4191" y="2601345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Колледж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0390" y="257995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9831" y="4631479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предприятие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516224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2797810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2728" y="3058700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Малые и средние предприятия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32455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77775" y="426806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67238" y="5575578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</a:t>
            </a:r>
          </a:p>
          <a:p>
            <a:pPr algn="ctr"/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46983" y="4813280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3" name="Восьмиугольник 2"/>
          <p:cNvSpPr/>
          <p:nvPr/>
        </p:nvSpPr>
        <p:spPr>
          <a:xfrm>
            <a:off x="411406" y="2051900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Восьмиугольник 19"/>
          <p:cNvSpPr/>
          <p:nvPr/>
        </p:nvSpPr>
        <p:spPr>
          <a:xfrm>
            <a:off x="5327649" y="4264358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921126" y="3940160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Восьмиугольник 21"/>
          <p:cNvSpPr/>
          <p:nvPr/>
        </p:nvSpPr>
        <p:spPr>
          <a:xfrm>
            <a:off x="4930390" y="2015739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85" y="3200606"/>
            <a:ext cx="1322149" cy="1492267"/>
          </a:xfrm>
          <a:prstGeom prst="rect">
            <a:avLst/>
          </a:prstGeom>
        </p:spPr>
      </p:pic>
      <p:sp>
        <p:nvSpPr>
          <p:cNvPr id="24" name="Выноска с четырьмя стрелками 23"/>
          <p:cNvSpPr/>
          <p:nvPr/>
        </p:nvSpPr>
        <p:spPr>
          <a:xfrm>
            <a:off x="1759188" y="2405348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с четырьмя стрелками 24"/>
          <p:cNvSpPr/>
          <p:nvPr/>
        </p:nvSpPr>
        <p:spPr>
          <a:xfrm>
            <a:off x="6518795" y="2505811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 четырьмя стрелками 25"/>
          <p:cNvSpPr/>
          <p:nvPr/>
        </p:nvSpPr>
        <p:spPr>
          <a:xfrm>
            <a:off x="6012160" y="4954722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 четырьмя стрелками 26"/>
          <p:cNvSpPr/>
          <p:nvPr/>
        </p:nvSpPr>
        <p:spPr>
          <a:xfrm>
            <a:off x="1893734" y="4390666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0166" y="782706"/>
            <a:ext cx="324036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реализации программ с элементами дуальной системы обучения в Тюменской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3168542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по индивидуальному учебному плану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199947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Групповое обучение по адаптированному учебному плану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4281489" y="4659700"/>
            <a:ext cx="2232248" cy="11521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53128" y="4349655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практики за счет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вариатива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ПМ на предприятии (МДК + практика)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05726" y="4372855"/>
            <a:ext cx="396044" cy="173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80236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Групповое обучение по дуальной системе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743" y="1628800"/>
            <a:ext cx="7957563" cy="40091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72905"/>
              </p:ext>
            </p:extLst>
          </p:nvPr>
        </p:nvGraphicFramePr>
        <p:xfrm>
          <a:off x="29525" y="620688"/>
          <a:ext cx="9143997" cy="7533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087"/>
                <a:gridCol w="2458227"/>
                <a:gridCol w="217844"/>
                <a:gridCol w="290456"/>
                <a:gridCol w="272685"/>
                <a:gridCol w="357994"/>
                <a:gridCol w="357485"/>
                <a:gridCol w="246788"/>
                <a:gridCol w="357485"/>
                <a:gridCol w="429593"/>
                <a:gridCol w="117607"/>
                <a:gridCol w="429593"/>
                <a:gridCol w="357485"/>
                <a:gridCol w="117607"/>
                <a:gridCol w="378305"/>
                <a:gridCol w="117607"/>
                <a:gridCol w="378305"/>
                <a:gridCol w="357994"/>
                <a:gridCol w="117607"/>
                <a:gridCol w="357994"/>
                <a:gridCol w="178824"/>
                <a:gridCol w="178824"/>
                <a:gridCol w="117607"/>
                <a:gridCol w="357994"/>
              </a:tblGrid>
              <a:tr h="229589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Выписка из плана учебного процесса (Программа подготовки специалистов среднего звена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по специальности 38.02.03 Операционная деятельность в логистике)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Индекс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циклов, дисциплин, профессиональных модулей,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мдк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практик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Формы промежуточной аттестации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Учебная нагрузка обучающихся (час.)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Распределение обязательной нагрузки по курсам и семестрам (час. в семестр)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Максимальная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Самостоятельная работа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Обязательная аудиторная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лекций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лаб. и практ.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курсовых работ проектов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  семестр 17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  семестр  22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  семестр  23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  семестр  14   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Профессиональные модули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970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МДК.03.01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Оптимизация ресурсов организаций (подразделений)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МДК.03.02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инвестиционных проектов в</a:t>
                      </a:r>
                      <a:b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логистической системе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эффективности работы логистических систем и контроль логистических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МДК.04.01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Основы контроля и оценки эффективности функционирования логистических систем и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практика( по профилю специальности)*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ПМ.05*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Выполнение работ по профессии 12759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900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648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396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МДК.05.01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Теоретическое обучение по профессии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Э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756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360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УП.00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Учебная практика*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 (по профилю специальности)*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0/28/13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5634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3912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1667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2225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792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ПДП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Преддипломная  практика                                                                           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ГИА.00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Консультации на учебную группу по 100 часов в год (всего 300 часов)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дисциплин и МДК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 Программа базовой подготовки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экзаменов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1.1  Дипломный проект (работа)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дифф. 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Выполнение дипломного проекта (работы) с 15.05.2017  по 11.06.2017 (всего 4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Защита дипломного проекта (работы) с 12.06.2017 по 25.06.2017 (всего 2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контрольных работ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3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159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Индивидуальный учебный план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4800" dirty="0" smtClean="0"/>
              <a:t> ≠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8506" y="1507342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7270" y="1464621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 </a:t>
            </a:r>
          </a:p>
          <a:p>
            <a:pPr algn="ctr"/>
            <a:r>
              <a:rPr lang="ru-RU" dirty="0" smtClean="0"/>
              <a:t>дуальное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609" y="3327776"/>
            <a:ext cx="2036433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Самостоятельное освоение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7738" y="3327774"/>
            <a:ext cx="168077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</a:t>
            </a:r>
          </a:p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2048" y="3327775"/>
            <a:ext cx="170994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 теория и практика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327776"/>
            <a:ext cx="172819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 ПОО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1051866" y="2578151"/>
            <a:ext cx="1448768" cy="74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0634" y="2578152"/>
            <a:ext cx="1279278" cy="74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293" y="2535430"/>
            <a:ext cx="1238221" cy="79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46514" y="2558921"/>
            <a:ext cx="1393317" cy="7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455876" y="444877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Механизм реализации программы с элементами дуального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7" y="2629845"/>
            <a:ext cx="679010" cy="680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040130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8935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67333" y="3204599"/>
            <a:ext cx="1453203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</p:txBody>
      </p:sp>
      <p:sp>
        <p:nvSpPr>
          <p:cNvPr id="7" name="Овал 6"/>
          <p:cNvSpPr/>
          <p:nvPr/>
        </p:nvSpPr>
        <p:spPr>
          <a:xfrm>
            <a:off x="2675278" y="3134429"/>
            <a:ext cx="5529605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236220" y="3946167"/>
            <a:ext cx="802256" cy="834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210578" y="3886570"/>
            <a:ext cx="802256" cy="9212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ЛПЗ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43912" y="3801015"/>
            <a:ext cx="802256" cy="9325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УП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201571" y="3801015"/>
            <a:ext cx="802256" cy="9212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ПП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7257536" y="3801015"/>
            <a:ext cx="802256" cy="92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ПДП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2760850"/>
            <a:ext cx="2926511" cy="709679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9" y="2637271"/>
            <a:ext cx="664190" cy="6654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2624408"/>
            <a:ext cx="677027" cy="6783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8210" y="2358000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СТУДЕНТ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92" y="2486307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ПРАКТИКАНТ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71683" y="4807818"/>
            <a:ext cx="697229" cy="297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23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49"/>
            <a:ext cx="7814692" cy="683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учебный план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58657"/>
              </p:ext>
            </p:extLst>
          </p:nvPr>
        </p:nvGraphicFramePr>
        <p:xfrm>
          <a:off x="0" y="548682"/>
          <a:ext cx="9143999" cy="619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084"/>
                <a:gridCol w="763952"/>
                <a:gridCol w="993021"/>
                <a:gridCol w="1246111"/>
                <a:gridCol w="1058096"/>
                <a:gridCol w="114782"/>
                <a:gridCol w="834842"/>
                <a:gridCol w="1246111"/>
              </a:tblGrid>
              <a:tr h="1883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Учебная дисциплина,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профессиональный модуль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Форма аттестации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Распределение учебного времени по семестрам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Практика (базовое предприятие),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количество часов,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Теоретическое обучение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(ПОО)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ЛПЗ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ПОО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Базовое предприятие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1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ОГСЭ.01 Основы философии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ЕН.01 Математика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ОП.01 Микробиология, санитария и гигиена в пищевом производстве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МДК.07.01 Выполнение работ по профессии кондитер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162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Итого 1 семестр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172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2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Учебная практика по ПМ.07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Выполнение работ по профессии кондитер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 квал.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540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МДК 01.01 Технология полуфабрикатов для сложной кулинарной продукции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МДК 01.01 Технология полуфабрикатов для сложной кулинарной продукции*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 по ПМ 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Итого 2 семестр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 1 курс: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254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ПОО/БП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830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1124744"/>
            <a:ext cx="324036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85560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Рассредоточено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 дня теории + 3 дня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206806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Концентрировано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(11 недель теории + 11 недель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683309" y="479715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несколько документов 22"/>
          <p:cNvSpPr/>
          <p:nvPr/>
        </p:nvSpPr>
        <p:spPr>
          <a:xfrm>
            <a:off x="1510836" y="5304600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Сетевые партнеры</a:t>
            </a:r>
            <a:endParaRPr lang="ru-RU" dirty="0"/>
          </a:p>
        </p:txBody>
      </p:sp>
      <p:sp>
        <p:nvSpPr>
          <p:cNvPr id="24" name="Блок-схема: несколько документов 23"/>
          <p:cNvSpPr/>
          <p:nvPr/>
        </p:nvSpPr>
        <p:spPr>
          <a:xfrm>
            <a:off x="2915815" y="5699401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Работодатели </a:t>
            </a:r>
            <a:endParaRPr lang="ru-RU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7149620" y="515972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Наставники</a:t>
            </a:r>
            <a:endParaRPr lang="ru-RU" dirty="0"/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5485252" y="4641400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Мастера п/о</a:t>
            </a:r>
            <a:endParaRPr lang="ru-RU" dirty="0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3867384" y="322232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Дневники</a:t>
            </a:r>
            <a:endParaRPr lang="ru-RU" dirty="0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5724128" y="291678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УМК</a:t>
            </a:r>
            <a:endParaRPr lang="ru-RU" dirty="0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4183688" y="2409202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Учебные планы, графики</a:t>
            </a:r>
            <a:endParaRPr lang="ru-RU" dirty="0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404206" y="388198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Договоры (соглашения) с партнерами</a:t>
            </a:r>
            <a:endParaRPr lang="ru-RU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724128" y="2055083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Фонды оценочных средств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1801568" y="2735779"/>
            <a:ext cx="1944216" cy="1584176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Ученический договор (Обучающийся + предприятие)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38988" cy="711149"/>
          </a:xfrm>
        </p:spPr>
        <p:txBody>
          <a:bodyPr/>
          <a:lstStyle/>
          <a:p>
            <a:r>
              <a:rPr lang="ru-RU" dirty="0" smtClean="0"/>
              <a:t>Необходимые ресурсы:</a:t>
            </a:r>
            <a:endParaRPr lang="ru-RU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43508" y="2735779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Положения</a:t>
            </a:r>
          </a:p>
          <a:p>
            <a:pPr algn="ctr"/>
            <a:r>
              <a:rPr lang="ru-RU" dirty="0" smtClean="0"/>
              <a:t>Приказы</a:t>
            </a:r>
          </a:p>
          <a:p>
            <a:pPr algn="ctr"/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145764" y="154863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Локальная нормативная документация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953908" y="124725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Учебно-методическая документация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7042063" y="4104327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Кадровые ресурсы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8" y="504864"/>
            <a:ext cx="1601536" cy="1484784"/>
          </a:xfrm>
          <a:prstGeom prst="rect">
            <a:avLst/>
          </a:prstGeom>
        </p:spPr>
      </p:pic>
      <p:sp>
        <p:nvSpPr>
          <p:cNvPr id="22" name="Блок-схема: несколько документов 21"/>
          <p:cNvSpPr/>
          <p:nvPr/>
        </p:nvSpPr>
        <p:spPr>
          <a:xfrm>
            <a:off x="3277507" y="4776250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152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701"/>
            <a:ext cx="7772400" cy="13620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дуального обучения Германии – </a:t>
            </a:r>
            <a:b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диалог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024" y="1739325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профессионального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5742" y="3635726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работодатели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808" y="3638222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профсоюзы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808" y="1735356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</a:t>
            </a:r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2096006" y="1933702"/>
            <a:ext cx="4320480" cy="2636443"/>
          </a:xfrm>
          <a:prstGeom prst="quad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Координационный совет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09" y="4628751"/>
            <a:ext cx="1987357" cy="9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2" cy="4951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наставников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83765"/>
            <a:ext cx="7886700" cy="6174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778271" y="1448781"/>
            <a:ext cx="2962853" cy="1665116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тсутствие на предприятии: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Нормативов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Ресурсов 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99592" y="1381239"/>
            <a:ext cx="3181482" cy="180020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Нормативно-правовая основа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10677" y="1885295"/>
            <a:ext cx="1152128" cy="792088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334061" y="2474831"/>
            <a:ext cx="2100020" cy="242132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Профессионализм  наставников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78" y="4725144"/>
            <a:ext cx="2393386" cy="2016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74" y="1636325"/>
            <a:ext cx="641165" cy="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4824536" cy="86409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Наставник должен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7200800" cy="5184576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обучения с учетом законодательства в сфере профессионального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обеспечивать достижение обучающимся положительных результатов (в том числе,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культуры, мотивации 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деятельности)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выбирать  практико-ориентированные, интерактивные методы и материалы обучения соответственно целевой аудитории и использовать их в соответствии с учебной или рабочей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ситуацией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потребности в сотрудничестве с организациями-партнерами.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0688"/>
            <a:ext cx="1301960" cy="17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6700" cy="639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оценки результатов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99789"/>
            <a:ext cx="8246740" cy="51898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2072930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ежедневных достижений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2906716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6758" y="5089935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Квалификационный экзамен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68" y="2920986"/>
            <a:ext cx="1769088" cy="20766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635896" y="3751214"/>
            <a:ext cx="4896544" cy="1045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Аттестационный лист по практике: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валидность</a:t>
            </a:r>
            <a:r>
              <a:rPr lang="ru-RU" dirty="0" smtClean="0"/>
              <a:t> инструментов оценки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достоверность результатов оценивания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9144" y="5864889"/>
            <a:ext cx="3888432" cy="660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Независимая оценка квалификации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538988" cy="224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Оценка достижений обучающихся: опыт международной компании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36" y="2996952"/>
            <a:ext cx="7886700" cy="43168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1146175" cy="1193145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3933366" cy="2570984"/>
          </a:xfrm>
          <a:prstGeom prst="rect">
            <a:avLst/>
          </a:prstGeom>
        </p:spPr>
      </p:pic>
      <p:pic>
        <p:nvPicPr>
          <p:cNvPr id="6" name="Picture 3" descr="C:\Users\Ирина\Desktop\Новая папка\Логотип ТТИПКи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9230"/>
            <a:ext cx="1146745" cy="10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6411"/>
              </p:ext>
            </p:extLst>
          </p:nvPr>
        </p:nvGraphicFramePr>
        <p:xfrm>
          <a:off x="251520" y="341422"/>
          <a:ext cx="8352931" cy="6449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655"/>
                <a:gridCol w="312655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</a:tblGrid>
              <a:tr h="1914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Apprenticeship program WHS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Related people: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Arne Semsch / Christian Fahning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RSCM / CSCM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38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KCA Deutag Drilling GmbH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Hannes Kiewit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Projects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Supply Chain Management / Tyumen Training Center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Jan Kroker / Ekaterina Zyryanova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Head of TTC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Office 625014, Tyumen, 2 km. Of Stary Tobolsky trakt, 8, bld. 111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Vladimir Kokorin / Tural Aleskerov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Instructor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Central Warehouse 625000, Tyumen, the 23rd km of the Tobolskiy Trakt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Carsten Balke - Training support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TSVEL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10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Trainee's activity log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Tatyana Samolovova - English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Training Asisstant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8389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Rudoy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Viktor Shustov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Sergey Manakov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Kristina Simakova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Katerina Khaltaeva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Maria Muravetskaya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Vshivkov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Elena Chischenko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Angelina Karpenko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Natalya Ishutina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M. Ambrushkevich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EXPELED 24.04.15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3" y="363647"/>
            <a:ext cx="1146175" cy="11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9512" y="3326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9512" y="332656"/>
          <a:ext cx="2009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11225294" imgH="1523810" progId="MSPhotoEd.3">
                  <p:embed/>
                </p:oleObj>
              </mc:Choice>
              <mc:Fallback>
                <p:oleObj r:id="rId3" imgW="11225294" imgH="1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20097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71800" y="4612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СПИСОК ПРИСУТСТВУЮЩИХ НА ОБУЧЕНИИ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86682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DATES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ЧИСЛА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07.12.15 – 11.12.15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COURSE TITLE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НАЗВАНИЕ КУРСА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>
                <a:latin typeface="Verdana" panose="020B0604030504040204" pitchFamily="34" charset="0"/>
                <a:ea typeface="Times New Roman" panose="02020603050405020304" pitchFamily="18" charset="0"/>
              </a:rPr>
              <a:t>Apprenticeship Practice (AP04) ½ Group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VENUE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МЕСТО ПРОВЕДЕНИЯ: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Training Centre KCA DEUTAG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 /   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Central Warehouse KCA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DEUTAG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TRAINER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ИНСТРУКТОР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Tural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Aleskerov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Other TTC trainers / Other departments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This form is to be completed </a:t>
            </a:r>
            <a:r>
              <a:rPr lang="en-GB" sz="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EACH DAY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 of the training event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Данный бланк должен заполняться </a:t>
            </a:r>
            <a:r>
              <a:rPr lang="ru-RU" sz="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КАЖДЫЙ ДЕНЬ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обучения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en-GB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I confirm that I have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received Safety Instructions before the course.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Я подтверждаю, что получил инструктаж по ТБ перед курсом. 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1867100"/>
            <a:ext cx="21313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Delegates</a:t>
            </a:r>
            <a:r>
              <a:rPr lang="ru-RU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 / Присутствующие</a:t>
            </a: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4" y="2276872"/>
          <a:ext cx="8640957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78"/>
                <a:gridCol w="2381136"/>
                <a:gridCol w="1212988"/>
                <a:gridCol w="761711"/>
                <a:gridCol w="987636"/>
                <a:gridCol w="987636"/>
                <a:gridCol w="987636"/>
                <a:gridCol w="987636"/>
              </a:tblGrid>
              <a:tr h="81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Name</a:t>
                      </a:r>
                      <a:r>
                        <a:rPr lang="ru-RU" sz="700">
                          <a:effectLst/>
                        </a:rPr>
                        <a:t> (</a:t>
                      </a:r>
                      <a:r>
                        <a:rPr lang="en-GB" sz="700">
                          <a:effectLst/>
                        </a:rPr>
                        <a:t>print</a:t>
                      </a:r>
                      <a:r>
                        <a:rPr lang="ru-RU" sz="700">
                          <a:effectLst/>
                        </a:rPr>
                        <a:t>) /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Фамилия, имя (печатными буквами)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Position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Должность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r>
                        <a:rPr lang="en-GB" sz="700" baseline="30000">
                          <a:effectLst/>
                        </a:rPr>
                        <a:t>st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1-ый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r>
                        <a:rPr lang="en-GB" sz="700" baseline="30000">
                          <a:effectLst/>
                        </a:rPr>
                        <a:t>nd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2-</a:t>
                      </a:r>
                      <a:r>
                        <a:rPr lang="ru-RU" sz="700">
                          <a:effectLst/>
                        </a:rPr>
                        <a:t>ой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r>
                        <a:rPr lang="en-GB" sz="700" baseline="30000">
                          <a:effectLst/>
                        </a:rPr>
                        <a:t>rd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3-</a:t>
                      </a:r>
                      <a:r>
                        <a:rPr lang="ru-RU" sz="700">
                          <a:effectLst/>
                        </a:rPr>
                        <a:t>ий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</a:tr>
              <a:tr h="215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8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Ежедневный контроль и оценка результатов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90889"/>
              </p:ext>
            </p:extLst>
          </p:nvPr>
        </p:nvGraphicFramePr>
        <p:xfrm>
          <a:off x="-1" y="1484780"/>
          <a:ext cx="8964491" cy="6661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068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</a:tblGrid>
              <a:tr h="328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Alexander Rudoy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Viktor Shustov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M. Ambrushkevich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EXPELED 24.04.15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Sergey Manakov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Kristina Simakova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Katerina Khaltaeva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 1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Week#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14,386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13,133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14,514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15,586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14,057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13,576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57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AVG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81">
                <a:tc gridSpan="50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GROUP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Ежедневный рейтинг</a:t>
            </a:r>
            <a:endParaRPr lang="ru-RU" dirty="0"/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53075"/>
              </p:ext>
            </p:extLst>
          </p:nvPr>
        </p:nvGraphicFramePr>
        <p:xfrm>
          <a:off x="628651" y="1484783"/>
          <a:ext cx="8119814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8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формирования компетенций</a:t>
            </a:r>
            <a:endParaRPr lang="ru-RU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6835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3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92717"/>
              </p:ext>
            </p:extLst>
          </p:nvPr>
        </p:nvGraphicFramePr>
        <p:xfrm>
          <a:off x="323528" y="1844824"/>
          <a:ext cx="4303390" cy="18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55600"/>
              </p:ext>
            </p:extLst>
          </p:nvPr>
        </p:nvGraphicFramePr>
        <p:xfrm>
          <a:off x="4860032" y="1916832"/>
          <a:ext cx="3827537" cy="17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72394"/>
              </p:ext>
            </p:extLst>
          </p:nvPr>
        </p:nvGraphicFramePr>
        <p:xfrm>
          <a:off x="467544" y="4077072"/>
          <a:ext cx="431422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1898"/>
              </p:ext>
            </p:extLst>
          </p:nvPr>
        </p:nvGraphicFramePr>
        <p:xfrm>
          <a:off x="4932040" y="4509120"/>
          <a:ext cx="3974229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</a:tblGrid>
              <a:tr h="18420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552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Statistics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Theoretical materials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CWH Practice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SAP Basics = 120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English basics = 60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41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6994"/>
            <a:ext cx="9338206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процесс в рамках </a:t>
            </a:r>
            <a:b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дуальной системы в Германии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28587"/>
            <a:ext cx="2520279" cy="1356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Система профориентации и профессионального самоопределения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4512" y="2196535"/>
            <a:ext cx="2099896" cy="1388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Институт наставничества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8528" y="2261195"/>
            <a:ext cx="2415009" cy="13900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Система регламентов (руководств) по профессиям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2009" y="3743823"/>
            <a:ext cx="1677144" cy="9999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Содержание образовательных программ,</a:t>
            </a:r>
          </a:p>
          <a:p>
            <a:pPr algn="ctr"/>
            <a:r>
              <a:rPr lang="ru-RU" sz="1200" dirty="0" smtClean="0"/>
              <a:t>Рамочный учебный план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5725" y="4812106"/>
            <a:ext cx="1695499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Сроки обучения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1837" y="5744560"/>
            <a:ext cx="171731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Требования к оценочным процедурам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326" y="5707887"/>
            <a:ext cx="1630425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Консалтинг </a:t>
            </a:r>
          </a:p>
          <a:p>
            <a:pPr algn="ctr"/>
            <a:r>
              <a:rPr lang="ru-RU" sz="1200" dirty="0"/>
              <a:t>д</a:t>
            </a:r>
            <a:r>
              <a:rPr lang="ru-RU" sz="1200" dirty="0" smtClean="0"/>
              <a:t>ля населения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2392" y="5699104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Директива о пригодности инструкторов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2392" y="3747601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Подготовка инструкторов на предприятии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326" y="4720593"/>
            <a:ext cx="163042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Программы по управлению карьерой для студентов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3718" y="3708037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Профориентация школьников</a:t>
            </a:r>
            <a:endParaRPr lang="ru-RU" sz="1200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820365" y="2691169"/>
            <a:ext cx="576065" cy="397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627620" y="2741600"/>
            <a:ext cx="576065" cy="397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35" y="1118539"/>
            <a:ext cx="2338091" cy="1121553"/>
          </a:xfrm>
          <a:prstGeom prst="rect">
            <a:avLst/>
          </a:prstGeom>
        </p:spPr>
      </p:pic>
      <p:sp>
        <p:nvSpPr>
          <p:cNvPr id="19" name="Блок-схема: объединение 18"/>
          <p:cNvSpPr/>
          <p:nvPr/>
        </p:nvSpPr>
        <p:spPr>
          <a:xfrm>
            <a:off x="1532414" y="1103109"/>
            <a:ext cx="5876515" cy="22656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046905" y="3588008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149005" y="5595157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86111" y="4703836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78487" y="3577888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24542" y="5584689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333195" y="4565584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310069" y="3593523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2392" y="4746541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Регламент подготовки</a:t>
            </a:r>
          </a:p>
          <a:p>
            <a:pPr algn="ctr"/>
            <a:r>
              <a:rPr lang="ru-RU" sz="1200" dirty="0" smtClean="0"/>
              <a:t>инструкторов</a:t>
            </a:r>
            <a:endParaRPr lang="ru-RU" sz="12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066736" y="4612323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054915" y="5610637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029400" cy="650453"/>
          </a:xfrm>
        </p:spPr>
        <p:txBody>
          <a:bodyPr>
            <a:normAutofit/>
          </a:bodyPr>
          <a:lstStyle/>
          <a:p>
            <a:r>
              <a:rPr lang="en-US" sz="2400" b="1" dirty="0"/>
              <a:t>Trainees common chart since March 2015 till July 2015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08285"/>
              </p:ext>
            </p:extLst>
          </p:nvPr>
        </p:nvGraphicFramePr>
        <p:xfrm>
          <a:off x="1143000" y="1196752"/>
          <a:ext cx="7080243" cy="45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ru-RU" dirty="0" smtClean="0"/>
              <a:t>Результаты теоретического экзамена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10379"/>
              </p:ext>
            </p:extLst>
          </p:nvPr>
        </p:nvGraphicFramePr>
        <p:xfrm>
          <a:off x="899595" y="1690695"/>
          <a:ext cx="7355405" cy="497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4344"/>
                <a:gridCol w="608723"/>
                <a:gridCol w="608723"/>
                <a:gridCol w="608723"/>
                <a:gridCol w="608723"/>
                <a:gridCol w="608723"/>
                <a:gridCol w="608723"/>
                <a:gridCol w="608723"/>
              </a:tblGrid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Final exam results: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Vshivkov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Natalia Ishutina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Ekaterina Khaltaeva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Victor Shustov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Maria Muravetskaya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Sergey Manakov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Angelina Karpenko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Christina Simakova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Elena Chishenko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Rudoy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9" y="1790760"/>
            <a:ext cx="2778426" cy="1819399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58" y="3610159"/>
            <a:ext cx="4154170" cy="271676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2" y="1757491"/>
            <a:ext cx="2832891" cy="18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sz="3100" b="1" kern="0" dirty="0">
                <a:solidFill>
                  <a:schemeClr val="bg2">
                    <a:lumMod val="50000"/>
                  </a:schemeClr>
                </a:solidFill>
              </a:rPr>
              <a:t>Ожидаемые результаты от внедрения дуальной модели профессионального образования</a:t>
            </a:r>
            <a:r>
              <a:rPr lang="ru-RU" b="1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kern="0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79296" cy="468052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Профессиональное 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образование, ориентированное на реальное производство.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прогнозирования потребности в кадрах.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Увеличение уровня финансирования  образования со стороны предприятий.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Вариативность индивидуальных образовательных программ.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независимой оценки качества подготовки выпускников и педагогических кадров.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Значительный рост квалификации рабочих кадров и повышение престижа рабочих профессий в результате развития новых форм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804248" y="48603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1362075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243193" cy="46805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Основная цель </a:t>
            </a:r>
            <a:r>
              <a:rPr lang="ru-RU" sz="2400" dirty="0"/>
              <a:t>обучения по дуальной системе – самостоятельное выполнение профессиональных задач после окончания </a:t>
            </a:r>
            <a:r>
              <a:rPr lang="ru-RU" sz="2400" dirty="0" smtClean="0"/>
              <a:t>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Дидактические принципы составляют </a:t>
            </a:r>
            <a:r>
              <a:rPr lang="ru-RU" sz="2400" dirty="0">
                <a:solidFill>
                  <a:srgbClr val="FF0000"/>
                </a:solidFill>
              </a:rPr>
              <a:t>ориентированную на трудоустройство </a:t>
            </a:r>
            <a:r>
              <a:rPr lang="ru-RU" sz="2400" dirty="0"/>
              <a:t>концепцию </a:t>
            </a:r>
            <a:r>
              <a:rPr lang="ru-RU" sz="2400" dirty="0" smtClean="0"/>
              <a:t>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Главный </a:t>
            </a:r>
            <a:r>
              <a:rPr lang="ru-RU" sz="2400" dirty="0"/>
              <a:t>принцип – </a:t>
            </a:r>
            <a:r>
              <a:rPr lang="ru-RU" sz="2400" dirty="0">
                <a:solidFill>
                  <a:srgbClr val="FF0000"/>
                </a:solidFill>
              </a:rPr>
              <a:t>ориентация на действие</a:t>
            </a:r>
            <a:r>
              <a:rPr lang="ru-RU" sz="2400" dirty="0"/>
              <a:t> в условиях профессиональной деятельности (формирование «компетенции действия»)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444208" y="72566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7" y="2877000"/>
            <a:ext cx="2396116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Ориентированное на действие обучение опирается </a:t>
            </a: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завершенного действия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9980730"/>
              </p:ext>
            </p:extLst>
          </p:nvPr>
        </p:nvGraphicFramePr>
        <p:xfrm>
          <a:off x="1547664" y="1372069"/>
          <a:ext cx="56402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1562890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1457" y="3212623"/>
            <a:ext cx="169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6266" y="2453981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990" y="4008249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6266" y="4891615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7070" y="5733256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94" y="2415335"/>
            <a:ext cx="2151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Типовые 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рофессиональные</a:t>
            </a:r>
          </a:p>
          <a:p>
            <a:r>
              <a:rPr lang="ru-RU" b="1" dirty="0" smtClean="0"/>
              <a:t> задания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37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27020" cy="639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наставничества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998" y="995060"/>
            <a:ext cx="5030130" cy="495422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Предприятие готовит инструкторов-наставников и </a:t>
            </a:r>
            <a:r>
              <a:rPr lang="ru-RU" sz="2400" dirty="0" smtClean="0">
                <a:solidFill>
                  <a:schemeClr val="tx1"/>
                </a:solidFill>
              </a:rPr>
              <a:t>мастеров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Программы подготовки инструкторов и </a:t>
            </a:r>
            <a:r>
              <a:rPr lang="ru-RU" sz="2400" dirty="0" smtClean="0">
                <a:solidFill>
                  <a:schemeClr val="tx1"/>
                </a:solidFill>
              </a:rPr>
              <a:t>мастеров основаны </a:t>
            </a:r>
            <a:r>
              <a:rPr lang="ru-RU" sz="2400" dirty="0">
                <a:solidFill>
                  <a:schemeClr val="tx1"/>
                </a:solidFill>
              </a:rPr>
              <a:t>на соответствующем регламенте обучения, Законе о профессиональном образовании Германии, Директиве о пригодности </a:t>
            </a:r>
            <a:r>
              <a:rPr lang="ru-RU" sz="2400" dirty="0" smtClean="0">
                <a:solidFill>
                  <a:schemeClr val="tx1"/>
                </a:solidFill>
              </a:rPr>
              <a:t>инструкторов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Экспертные </a:t>
            </a:r>
            <a:r>
              <a:rPr lang="ru-RU" sz="2400" dirty="0">
                <a:solidFill>
                  <a:schemeClr val="tx1"/>
                </a:solidFill>
              </a:rPr>
              <a:t>и экзаменационные работы проводят палаты (торгово-промышленные и ремесленные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75606"/>
            <a:ext cx="254930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88420"/>
            <a:ext cx="7837667" cy="542789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о пригодности инструкторов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1044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169" y="1701798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разработка содержания обучения (разработка программы и УМК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4496" y="2599944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достижения обучающимся положительных результатов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4370" y="3566771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выбор методов и материалов обучения соответственно целевой аудитории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494724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потребностей в сотрудничестве с учреждениями-партнерами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9" y="1008058"/>
            <a:ext cx="1922104" cy="1201315"/>
          </a:xfrm>
          <a:prstGeom prst="rect">
            <a:avLst/>
          </a:prstGeom>
        </p:spPr>
      </p:pic>
      <p:sp>
        <p:nvSpPr>
          <p:cNvPr id="10" name="Выгнутая влево стрелка 9"/>
          <p:cNvSpPr/>
          <p:nvPr/>
        </p:nvSpPr>
        <p:spPr>
          <a:xfrm>
            <a:off x="1760201" y="2194404"/>
            <a:ext cx="852189" cy="72008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258845" y="4115752"/>
            <a:ext cx="852189" cy="72008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855213" y="3342226"/>
            <a:ext cx="648072" cy="822121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56" y="332656"/>
            <a:ext cx="7928999" cy="22746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Профессиональная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траектория выпускника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9" y="3838813"/>
            <a:ext cx="2128153" cy="139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104966" y="3955629"/>
            <a:ext cx="2554604" cy="98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предприятие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3" y="2867264"/>
            <a:ext cx="1301960" cy="172509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968911" y="3473490"/>
            <a:ext cx="2494139" cy="840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2"/>
                </a:solidFill>
              </a:rPr>
              <a:t>Обучение Переподготовка Стажировка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95" y="2345511"/>
            <a:ext cx="1594872" cy="111375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376555" y="3215878"/>
            <a:ext cx="1871825" cy="6489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2"/>
                </a:solidFill>
              </a:rPr>
              <a:t>специалист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 rot="20817711">
            <a:off x="1843194" y="4614974"/>
            <a:ext cx="6572885" cy="3712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рямоугольник 14"/>
          <p:cNvSpPr/>
          <p:nvPr/>
        </p:nvSpPr>
        <p:spPr>
          <a:xfrm>
            <a:off x="4358427" y="5043876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99488" y="4852338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21060" y="4672207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2632" y="4470339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8378" y="4246112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448" y="5234940"/>
            <a:ext cx="1840230" cy="765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Выпускник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Колледжа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4" y="260648"/>
            <a:ext cx="861156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Агентство </a:t>
            </a:r>
            <a:r>
              <a:rPr lang="ru-RU" dirty="0">
                <a:solidFill>
                  <a:srgbClr val="0070C0"/>
                </a:solidFill>
              </a:rPr>
              <a:t>стратегических инициатив 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03648"/>
            <a:ext cx="7427168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Д</a:t>
            </a:r>
            <a:r>
              <a:rPr lang="ru-RU" sz="2400" b="1" dirty="0" smtClean="0"/>
              <a:t>уальное </a:t>
            </a:r>
            <a:r>
              <a:rPr lang="ru-RU" sz="2400" b="1" dirty="0"/>
              <a:t>образование </a:t>
            </a:r>
            <a:r>
              <a:rPr lang="ru-RU" sz="2400" dirty="0"/>
              <a:t>– вид профессионального образования, при </a:t>
            </a:r>
            <a:r>
              <a:rPr lang="ru-RU" sz="2400" dirty="0" smtClean="0"/>
              <a:t>котором: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практическая часть подготовки проходит на рабочем месте,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теоретическая часть – на базе образовательной организации.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Система </a:t>
            </a:r>
            <a:r>
              <a:rPr lang="ru-RU" sz="2400" b="1" dirty="0"/>
              <a:t>дуального образования </a:t>
            </a:r>
            <a:r>
              <a:rPr lang="ru-RU" sz="2400" dirty="0"/>
              <a:t>предполагает </a:t>
            </a:r>
            <a:r>
              <a:rPr lang="ru-RU" sz="2400" b="1" dirty="0"/>
              <a:t>совместное финансирование программ </a:t>
            </a:r>
            <a:r>
              <a:rPr lang="ru-RU" sz="2400" dirty="0"/>
              <a:t>подготовки кадров под конкретное рабочее место коммерческими предприятиями, заинтересованными в квалифицированном персонале, и региональными органами власти, заинтересованными в развитии экономики и повышении уровня жизни в </a:t>
            </a:r>
            <a:r>
              <a:rPr lang="ru-RU" sz="2400" dirty="0" smtClean="0"/>
              <a:t>регионе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911752" y="54756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2786</Words>
  <Application>Microsoft Office PowerPoint</Application>
  <PresentationFormat>Экран (4:3)</PresentationFormat>
  <Paragraphs>1898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MSPhotoEd.3</vt:lpstr>
      <vt:lpstr>Основные подходы  к дуальному обучению</vt:lpstr>
      <vt:lpstr>Концепция дуального обучения Германии –  социальный диалог</vt:lpstr>
      <vt:lpstr>Образовательный процесс в рамках  дуальной системы в Германии</vt:lpstr>
      <vt:lpstr>Программы обучения</vt:lpstr>
      <vt:lpstr>Ориентированное на действие обучение опирается на                    Модель завершенного действия</vt:lpstr>
      <vt:lpstr>Институт наставничества</vt:lpstr>
      <vt:lpstr>Директива о пригодности инструкторов</vt:lpstr>
      <vt:lpstr>Профессиональная  траектория выпускника</vt:lpstr>
      <vt:lpstr>Агентство стратегических инициатив :</vt:lpstr>
      <vt:lpstr>Механизм реализации программы с элементами дуального обучения</vt:lpstr>
      <vt:lpstr>Презентация PowerPoint</vt:lpstr>
      <vt:lpstr>Модели реализации дуального обучения в России</vt:lpstr>
      <vt:lpstr>Презентация PowerPoint</vt:lpstr>
      <vt:lpstr>Групповое обучение по дуальной системе</vt:lpstr>
      <vt:lpstr>Индивидуальный учебный план</vt:lpstr>
      <vt:lpstr>Механизм реализации программы с элементами дуального обучения</vt:lpstr>
      <vt:lpstr>Индивидуальный учебный план</vt:lpstr>
      <vt:lpstr>Презентация PowerPoint</vt:lpstr>
      <vt:lpstr>Необходимые ресурсы:</vt:lpstr>
      <vt:lpstr>Проблема наставников</vt:lpstr>
      <vt:lpstr>Наставник должен :</vt:lpstr>
      <vt:lpstr>Проблема оценки результатов</vt:lpstr>
      <vt:lpstr>Оценка достижений обучающихся: опыт международной компании </vt:lpstr>
      <vt:lpstr>Презентация PowerPoint</vt:lpstr>
      <vt:lpstr>Презентация PowerPoint</vt:lpstr>
      <vt:lpstr>Ежедневный контроль и оценка результатов</vt:lpstr>
      <vt:lpstr>Ежедневный рейтинг</vt:lpstr>
      <vt:lpstr>Динамика формирования компетенций</vt:lpstr>
      <vt:lpstr>Презентация PowerPoint</vt:lpstr>
      <vt:lpstr>Trainees common chart since March 2015 till July 2015 </vt:lpstr>
      <vt:lpstr>Результаты теоретического экзамена</vt:lpstr>
      <vt:lpstr>Презентация PowerPoint</vt:lpstr>
      <vt:lpstr>Ожидаемые результаты от внедрения дуальной модели профессионального образования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Бочанова</dc:creator>
  <cp:lastModifiedBy>Бочанова</cp:lastModifiedBy>
  <cp:revision>51</cp:revision>
  <dcterms:created xsi:type="dcterms:W3CDTF">2015-12-11T11:14:17Z</dcterms:created>
  <dcterms:modified xsi:type="dcterms:W3CDTF">2016-12-23T14:03:49Z</dcterms:modified>
</cp:coreProperties>
</file>